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6"/>
  </p:notesMasterIdLst>
  <p:sldIdLst>
    <p:sldId id="282" r:id="rId2"/>
    <p:sldId id="326" r:id="rId3"/>
    <p:sldId id="325" r:id="rId4"/>
    <p:sldId id="327" r:id="rId5"/>
    <p:sldId id="256" r:id="rId6"/>
    <p:sldId id="257" r:id="rId7"/>
    <p:sldId id="317" r:id="rId8"/>
    <p:sldId id="283" r:id="rId9"/>
    <p:sldId id="304" r:id="rId10"/>
    <p:sldId id="299" r:id="rId11"/>
    <p:sldId id="308" r:id="rId12"/>
    <p:sldId id="259" r:id="rId13"/>
    <p:sldId id="260" r:id="rId14"/>
    <p:sldId id="265" r:id="rId15"/>
    <p:sldId id="266" r:id="rId16"/>
    <p:sldId id="261" r:id="rId17"/>
    <p:sldId id="262" r:id="rId18"/>
    <p:sldId id="264" r:id="rId19"/>
    <p:sldId id="267" r:id="rId20"/>
    <p:sldId id="271" r:id="rId21"/>
    <p:sldId id="272" r:id="rId22"/>
    <p:sldId id="309" r:id="rId23"/>
    <p:sldId id="303" r:id="rId24"/>
    <p:sldId id="324" r:id="rId25"/>
    <p:sldId id="313" r:id="rId26"/>
    <p:sldId id="311" r:id="rId27"/>
    <p:sldId id="310" r:id="rId28"/>
    <p:sldId id="286" r:id="rId29"/>
    <p:sldId id="287" r:id="rId30"/>
    <p:sldId id="288" r:id="rId31"/>
    <p:sldId id="322" r:id="rId32"/>
    <p:sldId id="263" r:id="rId33"/>
    <p:sldId id="289" r:id="rId34"/>
    <p:sldId id="290" r:id="rId35"/>
    <p:sldId id="291" r:id="rId36"/>
    <p:sldId id="295" r:id="rId37"/>
    <p:sldId id="300" r:id="rId38"/>
    <p:sldId id="328" r:id="rId39"/>
    <p:sldId id="293" r:id="rId40"/>
    <p:sldId id="294" r:id="rId41"/>
    <p:sldId id="314" r:id="rId42"/>
    <p:sldId id="315" r:id="rId43"/>
    <p:sldId id="316" r:id="rId44"/>
    <p:sldId id="312" r:id="rId45"/>
    <p:sldId id="274" r:id="rId46"/>
    <p:sldId id="298" r:id="rId47"/>
    <p:sldId id="268" r:id="rId48"/>
    <p:sldId id="269" r:id="rId49"/>
    <p:sldId id="270" r:id="rId50"/>
    <p:sldId id="296" r:id="rId51"/>
    <p:sldId id="297" r:id="rId52"/>
    <p:sldId id="320" r:id="rId53"/>
    <p:sldId id="323" r:id="rId54"/>
    <p:sldId id="306" r:id="rId55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461"/>
    <a:srgbClr val="FF8BFF"/>
    <a:srgbClr val="6AA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019DC2-2583-FA42-8A1F-D73D21639ABD}" v="18" dt="2024-05-23T06:13:17.83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89"/>
    <p:restoredTop sz="82154" autoAdjust="0"/>
  </p:normalViewPr>
  <p:slideViewPr>
    <p:cSldViewPr>
      <p:cViewPr varScale="1">
        <p:scale>
          <a:sx n="78" d="100"/>
          <a:sy n="78" d="100"/>
        </p:scale>
        <p:origin x="176" y="4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anna Pylvänäinen" userId="c59d8c51-d798-4d54-969f-0e084d63681b" providerId="ADAL" clId="{13019DC2-2583-FA42-8A1F-D73D21639ABD}"/>
    <pc:docChg chg="undo custSel modSld sldOrd">
      <pc:chgData name="Joanna Pylvänäinen" userId="c59d8c51-d798-4d54-969f-0e084d63681b" providerId="ADAL" clId="{13019DC2-2583-FA42-8A1F-D73D21639ABD}" dt="2024-05-23T06:15:10.306" v="444" actId="20577"/>
      <pc:docMkLst>
        <pc:docMk/>
      </pc:docMkLst>
      <pc:sldChg chg="modSp mod">
        <pc:chgData name="Joanna Pylvänäinen" userId="c59d8c51-d798-4d54-969f-0e084d63681b" providerId="ADAL" clId="{13019DC2-2583-FA42-8A1F-D73D21639ABD}" dt="2024-05-19T19:40:02.989" v="49"/>
        <pc:sldMkLst>
          <pc:docMk/>
          <pc:sldMk cId="0" sldId="261"/>
        </pc:sldMkLst>
        <pc:spChg chg="mod">
          <ac:chgData name="Joanna Pylvänäinen" userId="c59d8c51-d798-4d54-969f-0e084d63681b" providerId="ADAL" clId="{13019DC2-2583-FA42-8A1F-D73D21639ABD}" dt="2024-05-19T19:40:02.989" v="49"/>
          <ac:spMkLst>
            <pc:docMk/>
            <pc:sldMk cId="0" sldId="261"/>
            <ac:spMk id="3" creationId="{00000000-0000-0000-0000-000000000000}"/>
          </ac:spMkLst>
        </pc:spChg>
      </pc:sldChg>
      <pc:sldChg chg="addSp modSp mod modAnim">
        <pc:chgData name="Joanna Pylvänäinen" userId="c59d8c51-d798-4d54-969f-0e084d63681b" providerId="ADAL" clId="{13019DC2-2583-FA42-8A1F-D73D21639ABD}" dt="2024-05-23T06:13:17.833" v="443"/>
        <pc:sldMkLst>
          <pc:docMk/>
          <pc:sldMk cId="0" sldId="263"/>
        </pc:sldMkLst>
        <pc:spChg chg="mod">
          <ac:chgData name="Joanna Pylvänäinen" userId="c59d8c51-d798-4d54-969f-0e084d63681b" providerId="ADAL" clId="{13019DC2-2583-FA42-8A1F-D73D21639ABD}" dt="2024-05-23T06:12:06.866" v="411" actId="5793"/>
          <ac:spMkLst>
            <pc:docMk/>
            <pc:sldMk cId="0" sldId="263"/>
            <ac:spMk id="3" creationId="{00000000-0000-0000-0000-000000000000}"/>
          </ac:spMkLst>
        </pc:spChg>
        <pc:spChg chg="add mod">
          <ac:chgData name="Joanna Pylvänäinen" userId="c59d8c51-d798-4d54-969f-0e084d63681b" providerId="ADAL" clId="{13019DC2-2583-FA42-8A1F-D73D21639ABD}" dt="2024-05-23T06:12:13.446" v="413" actId="1076"/>
          <ac:spMkLst>
            <pc:docMk/>
            <pc:sldMk cId="0" sldId="263"/>
            <ac:spMk id="11" creationId="{B1038FB3-E765-C06F-0E3E-E24642504A1E}"/>
          </ac:spMkLst>
        </pc:spChg>
        <pc:spChg chg="add mod">
          <ac:chgData name="Joanna Pylvänäinen" userId="c59d8c51-d798-4d54-969f-0e084d63681b" providerId="ADAL" clId="{13019DC2-2583-FA42-8A1F-D73D21639ABD}" dt="2024-05-23T06:12:58.534" v="442" actId="207"/>
          <ac:spMkLst>
            <pc:docMk/>
            <pc:sldMk cId="0" sldId="263"/>
            <ac:spMk id="15" creationId="{20B06C66-AEA3-EC4B-A503-950EA97262DE}"/>
          </ac:spMkLst>
        </pc:spChg>
        <pc:spChg chg="add mod">
          <ac:chgData name="Joanna Pylvänäinen" userId="c59d8c51-d798-4d54-969f-0e084d63681b" providerId="ADAL" clId="{13019DC2-2583-FA42-8A1F-D73D21639ABD}" dt="2024-05-23T06:12:58.534" v="442" actId="207"/>
          <ac:spMkLst>
            <pc:docMk/>
            <pc:sldMk cId="0" sldId="263"/>
            <ac:spMk id="16" creationId="{EB34F3C9-43AD-D41A-83A0-47FE0FD61842}"/>
          </ac:spMkLst>
        </pc:spChg>
        <pc:picChg chg="add mod">
          <ac:chgData name="Joanna Pylvänäinen" userId="c59d8c51-d798-4d54-969f-0e084d63681b" providerId="ADAL" clId="{13019DC2-2583-FA42-8A1F-D73D21639ABD}" dt="2024-05-23T06:12:01.426" v="406" actId="1076"/>
          <ac:picMkLst>
            <pc:docMk/>
            <pc:sldMk cId="0" sldId="263"/>
            <ac:picMk id="8" creationId="{71DE5B48-979C-83A3-391C-FFB29A2E58CF}"/>
          </ac:picMkLst>
        </pc:picChg>
        <pc:cxnChg chg="add mod">
          <ac:chgData name="Joanna Pylvänäinen" userId="c59d8c51-d798-4d54-969f-0e084d63681b" providerId="ADAL" clId="{13019DC2-2583-FA42-8A1F-D73D21639ABD}" dt="2024-05-23T06:12:10.350" v="412" actId="1076"/>
          <ac:cxnSpMkLst>
            <pc:docMk/>
            <pc:sldMk cId="0" sldId="263"/>
            <ac:cxnSpMk id="13" creationId="{10E883C7-F24C-BF37-8510-20104F64233B}"/>
          </ac:cxnSpMkLst>
        </pc:cxnChg>
      </pc:sldChg>
      <pc:sldChg chg="modSp mod">
        <pc:chgData name="Joanna Pylvänäinen" userId="c59d8c51-d798-4d54-969f-0e084d63681b" providerId="ADAL" clId="{13019DC2-2583-FA42-8A1F-D73D21639ABD}" dt="2024-05-23T05:41:40.840" v="351" actId="1036"/>
        <pc:sldMkLst>
          <pc:docMk/>
          <pc:sldMk cId="0" sldId="286"/>
        </pc:sldMkLst>
        <pc:picChg chg="mod">
          <ac:chgData name="Joanna Pylvänäinen" userId="c59d8c51-d798-4d54-969f-0e084d63681b" providerId="ADAL" clId="{13019DC2-2583-FA42-8A1F-D73D21639ABD}" dt="2024-05-23T05:41:40.840" v="351" actId="1036"/>
          <ac:picMkLst>
            <pc:docMk/>
            <pc:sldMk cId="0" sldId="286"/>
            <ac:picMk id="5" creationId="{00000000-0000-0000-0000-000000000000}"/>
          </ac:picMkLst>
        </pc:picChg>
      </pc:sldChg>
      <pc:sldChg chg="addSp modSp mod">
        <pc:chgData name="Joanna Pylvänäinen" userId="c59d8c51-d798-4d54-969f-0e084d63681b" providerId="ADAL" clId="{13019DC2-2583-FA42-8A1F-D73D21639ABD}" dt="2024-05-19T19:31:51.520" v="10" actId="1076"/>
        <pc:sldMkLst>
          <pc:docMk/>
          <pc:sldMk cId="0" sldId="289"/>
        </pc:sldMkLst>
        <pc:spChg chg="add mod">
          <ac:chgData name="Joanna Pylvänäinen" userId="c59d8c51-d798-4d54-969f-0e084d63681b" providerId="ADAL" clId="{13019DC2-2583-FA42-8A1F-D73D21639ABD}" dt="2024-05-19T19:31:51.520" v="10" actId="1076"/>
          <ac:spMkLst>
            <pc:docMk/>
            <pc:sldMk cId="0" sldId="289"/>
            <ac:spMk id="9" creationId="{91CDAA83-7BB2-2470-0942-393896291B67}"/>
          </ac:spMkLst>
        </pc:spChg>
      </pc:sldChg>
      <pc:sldChg chg="modSp mod">
        <pc:chgData name="Joanna Pylvänäinen" userId="c59d8c51-d798-4d54-969f-0e084d63681b" providerId="ADAL" clId="{13019DC2-2583-FA42-8A1F-D73D21639ABD}" dt="2024-05-23T06:15:10.306" v="444" actId="20577"/>
        <pc:sldMkLst>
          <pc:docMk/>
          <pc:sldMk cId="0" sldId="291"/>
        </pc:sldMkLst>
        <pc:spChg chg="mod">
          <ac:chgData name="Joanna Pylvänäinen" userId="c59d8c51-d798-4d54-969f-0e084d63681b" providerId="ADAL" clId="{13019DC2-2583-FA42-8A1F-D73D21639ABD}" dt="2024-05-23T06:15:10.306" v="444" actId="20577"/>
          <ac:spMkLst>
            <pc:docMk/>
            <pc:sldMk cId="0" sldId="291"/>
            <ac:spMk id="4" creationId="{00000000-0000-0000-0000-000000000000}"/>
          </ac:spMkLst>
        </pc:spChg>
        <pc:spChg chg="mod">
          <ac:chgData name="Joanna Pylvänäinen" userId="c59d8c51-d798-4d54-969f-0e084d63681b" providerId="ADAL" clId="{13019DC2-2583-FA42-8A1F-D73D21639ABD}" dt="2024-05-19T19:34:25.668" v="22" actId="1076"/>
          <ac:spMkLst>
            <pc:docMk/>
            <pc:sldMk cId="0" sldId="291"/>
            <ac:spMk id="9" creationId="{322333BE-A6AF-75CE-19AB-3274C02E25D4}"/>
          </ac:spMkLst>
        </pc:spChg>
        <pc:spChg chg="mod">
          <ac:chgData name="Joanna Pylvänäinen" userId="c59d8c51-d798-4d54-969f-0e084d63681b" providerId="ADAL" clId="{13019DC2-2583-FA42-8A1F-D73D21639ABD}" dt="2024-05-19T19:34:33.999" v="23" actId="1076"/>
          <ac:spMkLst>
            <pc:docMk/>
            <pc:sldMk cId="0" sldId="291"/>
            <ac:spMk id="11" creationId="{34C1C311-D85B-48CB-8AD8-6B54753508C3}"/>
          </ac:spMkLst>
        </pc:spChg>
      </pc:sldChg>
      <pc:sldChg chg="addSp delSp modSp mod">
        <pc:chgData name="Joanna Pylvänäinen" userId="c59d8c51-d798-4d54-969f-0e084d63681b" providerId="ADAL" clId="{13019DC2-2583-FA42-8A1F-D73D21639ABD}" dt="2024-05-19T20:33:25.288" v="296" actId="208"/>
        <pc:sldMkLst>
          <pc:docMk/>
          <pc:sldMk cId="0" sldId="294"/>
        </pc:sldMkLst>
        <pc:spChg chg="mod">
          <ac:chgData name="Joanna Pylvänäinen" userId="c59d8c51-d798-4d54-969f-0e084d63681b" providerId="ADAL" clId="{13019DC2-2583-FA42-8A1F-D73D21639ABD}" dt="2024-05-19T19:59:40.999" v="279" actId="114"/>
          <ac:spMkLst>
            <pc:docMk/>
            <pc:sldMk cId="0" sldId="294"/>
            <ac:spMk id="3" creationId="{00000000-0000-0000-0000-000000000000}"/>
          </ac:spMkLst>
        </pc:spChg>
        <pc:spChg chg="del mod">
          <ac:chgData name="Joanna Pylvänäinen" userId="c59d8c51-d798-4d54-969f-0e084d63681b" providerId="ADAL" clId="{13019DC2-2583-FA42-8A1F-D73D21639ABD}" dt="2024-05-19T19:59:41.632" v="283"/>
          <ac:spMkLst>
            <pc:docMk/>
            <pc:sldMk cId="0" sldId="294"/>
            <ac:spMk id="4" creationId="{00000000-0000-0000-0000-000000000000}"/>
          </ac:spMkLst>
        </pc:spChg>
        <pc:spChg chg="del mod">
          <ac:chgData name="Joanna Pylvänäinen" userId="c59d8c51-d798-4d54-969f-0e084d63681b" providerId="ADAL" clId="{13019DC2-2583-FA42-8A1F-D73D21639ABD}" dt="2024-05-19T19:59:41.631" v="281"/>
          <ac:spMkLst>
            <pc:docMk/>
            <pc:sldMk cId="0" sldId="294"/>
            <ac:spMk id="5" creationId="{00000000-0000-0000-0000-000000000000}"/>
          </ac:spMkLst>
        </pc:spChg>
        <pc:spChg chg="del mod">
          <ac:chgData name="Joanna Pylvänäinen" userId="c59d8c51-d798-4d54-969f-0e084d63681b" providerId="ADAL" clId="{13019DC2-2583-FA42-8A1F-D73D21639ABD}" dt="2024-05-19T19:59:47.093" v="289"/>
          <ac:spMkLst>
            <pc:docMk/>
            <pc:sldMk cId="0" sldId="294"/>
            <ac:spMk id="10" creationId="{00000000-0000-0000-0000-000000000000}"/>
          </ac:spMkLst>
        </pc:spChg>
        <pc:spChg chg="add mod">
          <ac:chgData name="Joanna Pylvänäinen" userId="c59d8c51-d798-4d54-969f-0e084d63681b" providerId="ADAL" clId="{13019DC2-2583-FA42-8A1F-D73D21639ABD}" dt="2024-05-19T19:59:44.063" v="287" actId="1036"/>
          <ac:spMkLst>
            <pc:docMk/>
            <pc:sldMk cId="0" sldId="294"/>
            <ac:spMk id="14" creationId="{09ABCB0B-B88D-8DE9-F70D-302C8E001B40}"/>
          </ac:spMkLst>
        </pc:spChg>
        <pc:picChg chg="del">
          <ac:chgData name="Joanna Pylvänäinen" userId="c59d8c51-d798-4d54-969f-0e084d63681b" providerId="ADAL" clId="{13019DC2-2583-FA42-8A1F-D73D21639ABD}" dt="2024-05-19T20:32:43.498" v="290" actId="478"/>
          <ac:picMkLst>
            <pc:docMk/>
            <pc:sldMk cId="0" sldId="294"/>
            <ac:picMk id="11" creationId="{00000000-0000-0000-0000-000000000000}"/>
          </ac:picMkLst>
        </pc:picChg>
        <pc:picChg chg="add mod">
          <ac:chgData name="Joanna Pylvänäinen" userId="c59d8c51-d798-4d54-969f-0e084d63681b" providerId="ADAL" clId="{13019DC2-2583-FA42-8A1F-D73D21639ABD}" dt="2024-05-19T20:33:25.288" v="296" actId="208"/>
          <ac:picMkLst>
            <pc:docMk/>
            <pc:sldMk cId="0" sldId="294"/>
            <ac:picMk id="15" creationId="{50826D5F-D6C2-1FC4-1180-87C25F86C5F5}"/>
          </ac:picMkLst>
        </pc:picChg>
      </pc:sldChg>
      <pc:sldChg chg="addSp delSp modSp mod">
        <pc:chgData name="Joanna Pylvänäinen" userId="c59d8c51-d798-4d54-969f-0e084d63681b" providerId="ADAL" clId="{13019DC2-2583-FA42-8A1F-D73D21639ABD}" dt="2024-05-19T19:47:28.535" v="98" actId="1076"/>
        <pc:sldMkLst>
          <pc:docMk/>
          <pc:sldMk cId="0" sldId="295"/>
        </pc:sldMkLst>
        <pc:spChg chg="mod">
          <ac:chgData name="Joanna Pylvänäinen" userId="c59d8c51-d798-4d54-969f-0e084d63681b" providerId="ADAL" clId="{13019DC2-2583-FA42-8A1F-D73D21639ABD}" dt="2024-05-19T19:46:51.900" v="74" actId="14100"/>
          <ac:spMkLst>
            <pc:docMk/>
            <pc:sldMk cId="0" sldId="295"/>
            <ac:spMk id="3" creationId="{00000000-0000-0000-0000-000000000000}"/>
          </ac:spMkLst>
        </pc:spChg>
        <pc:spChg chg="mod">
          <ac:chgData name="Joanna Pylvänäinen" userId="c59d8c51-d798-4d54-969f-0e084d63681b" providerId="ADAL" clId="{13019DC2-2583-FA42-8A1F-D73D21639ABD}" dt="2024-05-19T19:47:10.418" v="93" actId="1036"/>
          <ac:spMkLst>
            <pc:docMk/>
            <pc:sldMk cId="0" sldId="295"/>
            <ac:spMk id="5" creationId="{00000000-0000-0000-0000-000000000000}"/>
          </ac:spMkLst>
        </pc:spChg>
        <pc:spChg chg="del">
          <ac:chgData name="Joanna Pylvänäinen" userId="c59d8c51-d798-4d54-969f-0e084d63681b" providerId="ADAL" clId="{13019DC2-2583-FA42-8A1F-D73D21639ABD}" dt="2024-05-19T19:46:58.075" v="75" actId="478"/>
          <ac:spMkLst>
            <pc:docMk/>
            <pc:sldMk cId="0" sldId="295"/>
            <ac:spMk id="9" creationId="{74B08B60-6B35-090D-7F6D-5F26E8E12422}"/>
          </ac:spMkLst>
        </pc:spChg>
        <pc:spChg chg="del mod">
          <ac:chgData name="Joanna Pylvänäinen" userId="c59d8c51-d798-4d54-969f-0e084d63681b" providerId="ADAL" clId="{13019DC2-2583-FA42-8A1F-D73D21639ABD}" dt="2024-05-19T19:47:00.344" v="76" actId="478"/>
          <ac:spMkLst>
            <pc:docMk/>
            <pc:sldMk cId="0" sldId="295"/>
            <ac:spMk id="11" creationId="{8B9BD410-E97D-E31E-2D7C-422606CCD654}"/>
          </ac:spMkLst>
        </pc:spChg>
        <pc:picChg chg="mod">
          <ac:chgData name="Joanna Pylvänäinen" userId="c59d8c51-d798-4d54-969f-0e084d63681b" providerId="ADAL" clId="{13019DC2-2583-FA42-8A1F-D73D21639ABD}" dt="2024-05-19T19:47:06.125" v="86" actId="1036"/>
          <ac:picMkLst>
            <pc:docMk/>
            <pc:sldMk cId="0" sldId="295"/>
            <ac:picMk id="4" creationId="{00000000-0000-0000-0000-000000000000}"/>
          </ac:picMkLst>
        </pc:picChg>
        <pc:picChg chg="mod">
          <ac:chgData name="Joanna Pylvänäinen" userId="c59d8c51-d798-4d54-969f-0e084d63681b" providerId="ADAL" clId="{13019DC2-2583-FA42-8A1F-D73D21639ABD}" dt="2024-05-19T19:47:26.618" v="97" actId="1076"/>
          <ac:picMkLst>
            <pc:docMk/>
            <pc:sldMk cId="0" sldId="295"/>
            <ac:picMk id="6" creationId="{00000000-0000-0000-0000-000000000000}"/>
          </ac:picMkLst>
        </pc:picChg>
        <pc:picChg chg="mod">
          <ac:chgData name="Joanna Pylvänäinen" userId="c59d8c51-d798-4d54-969f-0e084d63681b" providerId="ADAL" clId="{13019DC2-2583-FA42-8A1F-D73D21639ABD}" dt="2024-05-19T19:47:28.535" v="98" actId="1076"/>
          <ac:picMkLst>
            <pc:docMk/>
            <pc:sldMk cId="0" sldId="295"/>
            <ac:picMk id="7" creationId="{00000000-0000-0000-0000-000000000000}"/>
          </ac:picMkLst>
        </pc:picChg>
        <pc:picChg chg="add del mod">
          <ac:chgData name="Joanna Pylvänäinen" userId="c59d8c51-d798-4d54-969f-0e084d63681b" providerId="ADAL" clId="{13019DC2-2583-FA42-8A1F-D73D21639ABD}" dt="2024-05-19T19:46:24.885" v="64" actId="478"/>
          <ac:picMkLst>
            <pc:docMk/>
            <pc:sldMk cId="0" sldId="295"/>
            <ac:picMk id="8" creationId="{3E59DB09-2811-BDFB-D516-C73F9A74A8FE}"/>
          </ac:picMkLst>
        </pc:picChg>
        <pc:picChg chg="add del mod">
          <ac:chgData name="Joanna Pylvänäinen" userId="c59d8c51-d798-4d54-969f-0e084d63681b" providerId="ADAL" clId="{13019DC2-2583-FA42-8A1F-D73D21639ABD}" dt="2024-05-19T19:46:23.585" v="63" actId="478"/>
          <ac:picMkLst>
            <pc:docMk/>
            <pc:sldMk cId="0" sldId="295"/>
            <ac:picMk id="16" creationId="{5A631D7A-65B2-932F-2F5E-68BAA4BA114A}"/>
          </ac:picMkLst>
        </pc:picChg>
        <pc:picChg chg="mod">
          <ac:chgData name="Joanna Pylvänäinen" userId="c59d8c51-d798-4d54-969f-0e084d63681b" providerId="ADAL" clId="{13019DC2-2583-FA42-8A1F-D73D21639ABD}" dt="2024-05-19T19:47:06.125" v="86" actId="1036"/>
          <ac:picMkLst>
            <pc:docMk/>
            <pc:sldMk cId="0" sldId="295"/>
            <ac:picMk id="5122" creationId="{2B14C75D-2E1C-47AA-7E0B-D21DC71B21CD}"/>
          </ac:picMkLst>
        </pc:picChg>
      </pc:sldChg>
      <pc:sldChg chg="modSp mod">
        <pc:chgData name="Joanna Pylvänäinen" userId="c59d8c51-d798-4d54-969f-0e084d63681b" providerId="ADAL" clId="{13019DC2-2583-FA42-8A1F-D73D21639ABD}" dt="2024-05-19T19:49:04.229" v="113" actId="20577"/>
        <pc:sldMkLst>
          <pc:docMk/>
          <pc:sldMk cId="1520422926" sldId="300"/>
        </pc:sldMkLst>
        <pc:spChg chg="mod">
          <ac:chgData name="Joanna Pylvänäinen" userId="c59d8c51-d798-4d54-969f-0e084d63681b" providerId="ADAL" clId="{13019DC2-2583-FA42-8A1F-D73D21639ABD}" dt="2024-05-19T19:49:04.229" v="113" actId="20577"/>
          <ac:spMkLst>
            <pc:docMk/>
            <pc:sldMk cId="1520422926" sldId="300"/>
            <ac:spMk id="16" creationId="{3F10F610-7294-0D57-30D8-743DB951AA1E}"/>
          </ac:spMkLst>
        </pc:spChg>
      </pc:sldChg>
      <pc:sldChg chg="modSp mod">
        <pc:chgData name="Joanna Pylvänäinen" userId="c59d8c51-d798-4d54-969f-0e084d63681b" providerId="ADAL" clId="{13019DC2-2583-FA42-8A1F-D73D21639ABD}" dt="2024-05-23T05:41:13.185" v="347" actId="20577"/>
        <pc:sldMkLst>
          <pc:docMk/>
          <pc:sldMk cId="3658386974" sldId="303"/>
        </pc:sldMkLst>
        <pc:spChg chg="mod">
          <ac:chgData name="Joanna Pylvänäinen" userId="c59d8c51-d798-4d54-969f-0e084d63681b" providerId="ADAL" clId="{13019DC2-2583-FA42-8A1F-D73D21639ABD}" dt="2024-05-23T05:41:13.185" v="347" actId="20577"/>
          <ac:spMkLst>
            <pc:docMk/>
            <pc:sldMk cId="3658386974" sldId="303"/>
            <ac:spMk id="3" creationId="{12AF5137-0A8D-0649-081E-75D06B6BB982}"/>
          </ac:spMkLst>
        </pc:spChg>
      </pc:sldChg>
      <pc:sldChg chg="delSp mod">
        <pc:chgData name="Joanna Pylvänäinen" userId="c59d8c51-d798-4d54-969f-0e084d63681b" providerId="ADAL" clId="{13019DC2-2583-FA42-8A1F-D73D21639ABD}" dt="2024-05-19T19:41:30.532" v="50" actId="478"/>
        <pc:sldMkLst>
          <pc:docMk/>
          <pc:sldMk cId="2018305500" sldId="313"/>
        </pc:sldMkLst>
        <pc:spChg chg="del">
          <ac:chgData name="Joanna Pylvänäinen" userId="c59d8c51-d798-4d54-969f-0e084d63681b" providerId="ADAL" clId="{13019DC2-2583-FA42-8A1F-D73D21639ABD}" dt="2024-05-19T19:41:30.532" v="50" actId="478"/>
          <ac:spMkLst>
            <pc:docMk/>
            <pc:sldMk cId="2018305500" sldId="313"/>
            <ac:spMk id="13" creationId="{27950352-CAA8-B12B-B07D-A88173997D68}"/>
          </ac:spMkLst>
        </pc:spChg>
        <pc:picChg chg="del">
          <ac:chgData name="Joanna Pylvänäinen" userId="c59d8c51-d798-4d54-969f-0e084d63681b" providerId="ADAL" clId="{13019DC2-2583-FA42-8A1F-D73D21639ABD}" dt="2024-05-19T19:41:30.532" v="50" actId="478"/>
          <ac:picMkLst>
            <pc:docMk/>
            <pc:sldMk cId="2018305500" sldId="313"/>
            <ac:picMk id="12" creationId="{041FD47D-51CC-3919-40A7-1CFD07EC9902}"/>
          </ac:picMkLst>
        </pc:picChg>
      </pc:sldChg>
      <pc:sldChg chg="modSp mod">
        <pc:chgData name="Joanna Pylvänäinen" userId="c59d8c51-d798-4d54-969f-0e084d63681b" providerId="ADAL" clId="{13019DC2-2583-FA42-8A1F-D73D21639ABD}" dt="2024-05-19T19:35:43.907" v="33" actId="1035"/>
        <pc:sldMkLst>
          <pc:docMk/>
          <pc:sldMk cId="3741131107" sldId="326"/>
        </pc:sldMkLst>
        <pc:picChg chg="mod">
          <ac:chgData name="Joanna Pylvänäinen" userId="c59d8c51-d798-4d54-969f-0e084d63681b" providerId="ADAL" clId="{13019DC2-2583-FA42-8A1F-D73D21639ABD}" dt="2024-05-19T19:35:41.005" v="28" actId="1035"/>
          <ac:picMkLst>
            <pc:docMk/>
            <pc:sldMk cId="3741131107" sldId="326"/>
            <ac:picMk id="9" creationId="{955316EB-F928-97F5-D38A-B3040B2D6D3F}"/>
          </ac:picMkLst>
        </pc:picChg>
        <pc:picChg chg="mod">
          <ac:chgData name="Joanna Pylvänäinen" userId="c59d8c51-d798-4d54-969f-0e084d63681b" providerId="ADAL" clId="{13019DC2-2583-FA42-8A1F-D73D21639ABD}" dt="2024-05-19T19:35:43.907" v="33" actId="1035"/>
          <ac:picMkLst>
            <pc:docMk/>
            <pc:sldMk cId="3741131107" sldId="326"/>
            <ac:picMk id="11" creationId="{5D0DF3DD-2D32-284E-AF2F-0C4C9EFD706D}"/>
          </ac:picMkLst>
        </pc:picChg>
      </pc:sldChg>
      <pc:sldChg chg="ord">
        <pc:chgData name="Joanna Pylvänäinen" userId="c59d8c51-d798-4d54-969f-0e084d63681b" providerId="ADAL" clId="{13019DC2-2583-FA42-8A1F-D73D21639ABD}" dt="2024-05-23T05:45:08.313" v="353" actId="20578"/>
        <pc:sldMkLst>
          <pc:docMk/>
          <pc:sldMk cId="3631093366" sldId="328"/>
        </pc:sldMkLst>
      </pc:sldChg>
    </pc:docChg>
  </pc:docChgLst>
  <pc:docChgLst>
    <pc:chgData name="Joanna Pylvänäinen" userId="c59d8c51-d798-4d54-969f-0e084d63681b" providerId="ADAL" clId="{9D817814-2BFA-4C62-882C-B2C1262E349D}"/>
    <pc:docChg chg="undo custSel addSld delSld modSld sldOrd">
      <pc:chgData name="Joanna Pylvänäinen" userId="c59d8c51-d798-4d54-969f-0e084d63681b" providerId="ADAL" clId="{9D817814-2BFA-4C62-882C-B2C1262E349D}" dt="2024-05-09T15:12:11.868" v="1055" actId="1076"/>
      <pc:docMkLst>
        <pc:docMk/>
      </pc:docMkLst>
      <pc:sldChg chg="modSp mod">
        <pc:chgData name="Joanna Pylvänäinen" userId="c59d8c51-d798-4d54-969f-0e084d63681b" providerId="ADAL" clId="{9D817814-2BFA-4C62-882C-B2C1262E349D}" dt="2024-05-09T15:01:44.514" v="953" actId="1076"/>
        <pc:sldMkLst>
          <pc:docMk/>
          <pc:sldMk cId="0" sldId="256"/>
        </pc:sldMkLst>
        <pc:spChg chg="mod">
          <ac:chgData name="Joanna Pylvänäinen" userId="c59d8c51-d798-4d54-969f-0e084d63681b" providerId="ADAL" clId="{9D817814-2BFA-4C62-882C-B2C1262E349D}" dt="2024-05-09T15:01:44.514" v="953" actId="1076"/>
          <ac:spMkLst>
            <pc:docMk/>
            <pc:sldMk cId="0" sldId="256"/>
            <ac:spMk id="2" creationId="{00000000-0000-0000-0000-000000000000}"/>
          </ac:spMkLst>
        </pc:spChg>
        <pc:spChg chg="mod">
          <ac:chgData name="Joanna Pylvänäinen" userId="c59d8c51-d798-4d54-969f-0e084d63681b" providerId="ADAL" clId="{9D817814-2BFA-4C62-882C-B2C1262E349D}" dt="2024-05-09T15:01:44.514" v="953" actId="1076"/>
          <ac:spMkLst>
            <pc:docMk/>
            <pc:sldMk cId="0" sldId="256"/>
            <ac:spMk id="3" creationId="{F1129240-9057-E6D9-6521-425BB887AD3A}"/>
          </ac:spMkLst>
        </pc:spChg>
        <pc:spChg chg="mod">
          <ac:chgData name="Joanna Pylvänäinen" userId="c59d8c51-d798-4d54-969f-0e084d63681b" providerId="ADAL" clId="{9D817814-2BFA-4C62-882C-B2C1262E349D}" dt="2024-05-09T15:01:44.514" v="953" actId="1076"/>
          <ac:spMkLst>
            <pc:docMk/>
            <pc:sldMk cId="0" sldId="256"/>
            <ac:spMk id="9" creationId="{2EF2472D-9805-ADAD-2E43-B112D8A3F4F3}"/>
          </ac:spMkLst>
        </pc:spChg>
        <pc:spChg chg="mod">
          <ac:chgData name="Joanna Pylvänäinen" userId="c59d8c51-d798-4d54-969f-0e084d63681b" providerId="ADAL" clId="{9D817814-2BFA-4C62-882C-B2C1262E349D}" dt="2024-05-09T15:01:44.514" v="953" actId="1076"/>
          <ac:spMkLst>
            <pc:docMk/>
            <pc:sldMk cId="0" sldId="256"/>
            <ac:spMk id="10" creationId="{C60E9007-569F-D32F-0274-B35C83B81C3B}"/>
          </ac:spMkLst>
        </pc:spChg>
        <pc:grpChg chg="mod">
          <ac:chgData name="Joanna Pylvänäinen" userId="c59d8c51-d798-4d54-969f-0e084d63681b" providerId="ADAL" clId="{9D817814-2BFA-4C62-882C-B2C1262E349D}" dt="2024-05-09T15:01:44.514" v="953" actId="1076"/>
          <ac:grpSpMkLst>
            <pc:docMk/>
            <pc:sldMk cId="0" sldId="256"/>
            <ac:grpSpMk id="4" creationId="{6992BC02-2598-8A6F-2A2B-D94729B8250B}"/>
          </ac:grpSpMkLst>
        </pc:grpChg>
        <pc:picChg chg="mod">
          <ac:chgData name="Joanna Pylvänäinen" userId="c59d8c51-d798-4d54-969f-0e084d63681b" providerId="ADAL" clId="{9D817814-2BFA-4C62-882C-B2C1262E349D}" dt="2024-05-09T15:01:44.514" v="953" actId="1076"/>
          <ac:picMkLst>
            <pc:docMk/>
            <pc:sldMk cId="0" sldId="256"/>
            <ac:picMk id="8" creationId="{4749E1F4-1B08-9AF5-8AF7-F8E20CF20B95}"/>
          </ac:picMkLst>
        </pc:picChg>
      </pc:sldChg>
      <pc:sldChg chg="modSp mod">
        <pc:chgData name="Joanna Pylvänäinen" userId="c59d8c51-d798-4d54-969f-0e084d63681b" providerId="ADAL" clId="{9D817814-2BFA-4C62-882C-B2C1262E349D}" dt="2024-05-09T14:58:50.540" v="891" actId="27636"/>
        <pc:sldMkLst>
          <pc:docMk/>
          <pc:sldMk cId="0" sldId="257"/>
        </pc:sldMkLst>
        <pc:spChg chg="mod">
          <ac:chgData name="Joanna Pylvänäinen" userId="c59d8c51-d798-4d54-969f-0e084d63681b" providerId="ADAL" clId="{9D817814-2BFA-4C62-882C-B2C1262E349D}" dt="2024-05-09T14:58:50.540" v="891" actId="27636"/>
          <ac:spMkLst>
            <pc:docMk/>
            <pc:sldMk cId="0" sldId="257"/>
            <ac:spMk id="3" creationId="{00000000-0000-0000-0000-000000000000}"/>
          </ac:spMkLst>
        </pc:spChg>
      </pc:sldChg>
      <pc:sldChg chg="delSp modSp mod">
        <pc:chgData name="Joanna Pylvänäinen" userId="c59d8c51-d798-4d54-969f-0e084d63681b" providerId="ADAL" clId="{9D817814-2BFA-4C62-882C-B2C1262E349D}" dt="2024-05-09T15:03:37.049" v="956" actId="1076"/>
        <pc:sldMkLst>
          <pc:docMk/>
          <pc:sldMk cId="0" sldId="264"/>
        </pc:sldMkLst>
        <pc:spChg chg="del">
          <ac:chgData name="Joanna Pylvänäinen" userId="c59d8c51-d798-4d54-969f-0e084d63681b" providerId="ADAL" clId="{9D817814-2BFA-4C62-882C-B2C1262E349D}" dt="2024-05-09T14:37:33.022" v="741" actId="478"/>
          <ac:spMkLst>
            <pc:docMk/>
            <pc:sldMk cId="0" sldId="264"/>
            <ac:spMk id="6" creationId="{00000000-0000-0000-0000-000000000000}"/>
          </ac:spMkLst>
        </pc:spChg>
        <pc:spChg chg="mod">
          <ac:chgData name="Joanna Pylvänäinen" userId="c59d8c51-d798-4d54-969f-0e084d63681b" providerId="ADAL" clId="{9D817814-2BFA-4C62-882C-B2C1262E349D}" dt="2024-05-09T15:03:27.822" v="955" actId="552"/>
          <ac:spMkLst>
            <pc:docMk/>
            <pc:sldMk cId="0" sldId="264"/>
            <ac:spMk id="11" creationId="{00000000-0000-0000-0000-000000000000}"/>
          </ac:spMkLst>
        </pc:spChg>
        <pc:spChg chg="mod">
          <ac:chgData name="Joanna Pylvänäinen" userId="c59d8c51-d798-4d54-969f-0e084d63681b" providerId="ADAL" clId="{9D817814-2BFA-4C62-882C-B2C1262E349D}" dt="2024-05-09T15:03:27.822" v="955" actId="552"/>
          <ac:spMkLst>
            <pc:docMk/>
            <pc:sldMk cId="0" sldId="264"/>
            <ac:spMk id="12" creationId="{00000000-0000-0000-0000-000000000000}"/>
          </ac:spMkLst>
        </pc:spChg>
        <pc:spChg chg="del">
          <ac:chgData name="Joanna Pylvänäinen" userId="c59d8c51-d798-4d54-969f-0e084d63681b" providerId="ADAL" clId="{9D817814-2BFA-4C62-882C-B2C1262E349D}" dt="2024-05-09T14:37:36.558" v="742" actId="478"/>
          <ac:spMkLst>
            <pc:docMk/>
            <pc:sldMk cId="0" sldId="264"/>
            <ac:spMk id="13" creationId="{00000000-0000-0000-0000-000000000000}"/>
          </ac:spMkLst>
        </pc:spChg>
        <pc:spChg chg="mod">
          <ac:chgData name="Joanna Pylvänäinen" userId="c59d8c51-d798-4d54-969f-0e084d63681b" providerId="ADAL" clId="{9D817814-2BFA-4C62-882C-B2C1262E349D}" dt="2024-05-09T15:03:27.822" v="955" actId="552"/>
          <ac:spMkLst>
            <pc:docMk/>
            <pc:sldMk cId="0" sldId="264"/>
            <ac:spMk id="14" creationId="{00000000-0000-0000-0000-000000000000}"/>
          </ac:spMkLst>
        </pc:spChg>
        <pc:spChg chg="mod">
          <ac:chgData name="Joanna Pylvänäinen" userId="c59d8c51-d798-4d54-969f-0e084d63681b" providerId="ADAL" clId="{9D817814-2BFA-4C62-882C-B2C1262E349D}" dt="2024-05-09T15:03:37.049" v="956" actId="1076"/>
          <ac:spMkLst>
            <pc:docMk/>
            <pc:sldMk cId="0" sldId="264"/>
            <ac:spMk id="16" creationId="{5307FDEA-8798-491F-9084-EF8026E4E244}"/>
          </ac:spMkLst>
        </pc:spChg>
        <pc:picChg chg="mod">
          <ac:chgData name="Joanna Pylvänäinen" userId="c59d8c51-d798-4d54-969f-0e084d63681b" providerId="ADAL" clId="{9D817814-2BFA-4C62-882C-B2C1262E349D}" dt="2024-05-09T15:03:37.049" v="956" actId="1076"/>
          <ac:picMkLst>
            <pc:docMk/>
            <pc:sldMk cId="0" sldId="264"/>
            <ac:picMk id="1026" creationId="{307D3BB8-849A-34DD-2324-751DE1BCFE42}"/>
          </ac:picMkLst>
        </pc:picChg>
      </pc:sldChg>
      <pc:sldChg chg="addSp delSp modSp mod">
        <pc:chgData name="Joanna Pylvänäinen" userId="c59d8c51-d798-4d54-969f-0e084d63681b" providerId="ADAL" clId="{9D817814-2BFA-4C62-882C-B2C1262E349D}" dt="2024-05-09T15:05:34.509" v="981" actId="1038"/>
        <pc:sldMkLst>
          <pc:docMk/>
          <pc:sldMk cId="0" sldId="267"/>
        </pc:sldMkLst>
        <pc:spChg chg="mod">
          <ac:chgData name="Joanna Pylvänäinen" userId="c59d8c51-d798-4d54-969f-0e084d63681b" providerId="ADAL" clId="{9D817814-2BFA-4C62-882C-B2C1262E349D}" dt="2024-05-09T15:05:17.328" v="976" actId="20577"/>
          <ac:spMkLst>
            <pc:docMk/>
            <pc:sldMk cId="0" sldId="267"/>
            <ac:spMk id="6" creationId="{00000000-0000-0000-0000-000000000000}"/>
          </ac:spMkLst>
        </pc:spChg>
        <pc:spChg chg="mod">
          <ac:chgData name="Joanna Pylvänäinen" userId="c59d8c51-d798-4d54-969f-0e084d63681b" providerId="ADAL" clId="{9D817814-2BFA-4C62-882C-B2C1262E349D}" dt="2024-05-09T15:05:04.635" v="975" actId="20577"/>
          <ac:spMkLst>
            <pc:docMk/>
            <pc:sldMk cId="0" sldId="267"/>
            <ac:spMk id="7" creationId="{00000000-0000-0000-0000-000000000000}"/>
          </ac:spMkLst>
        </pc:spChg>
        <pc:spChg chg="mod">
          <ac:chgData name="Joanna Pylvänäinen" userId="c59d8c51-d798-4d54-969f-0e084d63681b" providerId="ADAL" clId="{9D817814-2BFA-4C62-882C-B2C1262E349D}" dt="2024-05-09T15:05:34.509" v="981" actId="1038"/>
          <ac:spMkLst>
            <pc:docMk/>
            <pc:sldMk cId="0" sldId="267"/>
            <ac:spMk id="12" creationId="{00000000-0000-0000-0000-000000000000}"/>
          </ac:spMkLst>
        </pc:spChg>
        <pc:spChg chg="mod">
          <ac:chgData name="Joanna Pylvänäinen" userId="c59d8c51-d798-4d54-969f-0e084d63681b" providerId="ADAL" clId="{9D817814-2BFA-4C62-882C-B2C1262E349D}" dt="2024-05-09T15:05:34.509" v="981" actId="1038"/>
          <ac:spMkLst>
            <pc:docMk/>
            <pc:sldMk cId="0" sldId="267"/>
            <ac:spMk id="13" creationId="{00000000-0000-0000-0000-000000000000}"/>
          </ac:spMkLst>
        </pc:spChg>
        <pc:spChg chg="mod">
          <ac:chgData name="Joanna Pylvänäinen" userId="c59d8c51-d798-4d54-969f-0e084d63681b" providerId="ADAL" clId="{9D817814-2BFA-4C62-882C-B2C1262E349D}" dt="2024-05-09T15:05:34.509" v="981" actId="1038"/>
          <ac:spMkLst>
            <pc:docMk/>
            <pc:sldMk cId="0" sldId="267"/>
            <ac:spMk id="14" creationId="{00000000-0000-0000-0000-000000000000}"/>
          </ac:spMkLst>
        </pc:spChg>
        <pc:spChg chg="add mod">
          <ac:chgData name="Joanna Pylvänäinen" userId="c59d8c51-d798-4d54-969f-0e084d63681b" providerId="ADAL" clId="{9D817814-2BFA-4C62-882C-B2C1262E349D}" dt="2024-05-09T15:05:34.509" v="981" actId="1038"/>
          <ac:spMkLst>
            <pc:docMk/>
            <pc:sldMk cId="0" sldId="267"/>
            <ac:spMk id="23" creationId="{34F8C074-6B3D-6D82-0CA9-EDE8157249FC}"/>
          </ac:spMkLst>
        </pc:spChg>
        <pc:spChg chg="mod">
          <ac:chgData name="Joanna Pylvänäinen" userId="c59d8c51-d798-4d54-969f-0e084d63681b" providerId="ADAL" clId="{9D817814-2BFA-4C62-882C-B2C1262E349D}" dt="2024-05-09T15:05:34.509" v="981" actId="1038"/>
          <ac:spMkLst>
            <pc:docMk/>
            <pc:sldMk cId="0" sldId="267"/>
            <ac:spMk id="37" creationId="{AE5B2B5E-E955-D97E-EDCD-A0AC6612AE3D}"/>
          </ac:spMkLst>
        </pc:spChg>
        <pc:spChg chg="del">
          <ac:chgData name="Joanna Pylvänäinen" userId="c59d8c51-d798-4d54-969f-0e084d63681b" providerId="ADAL" clId="{9D817814-2BFA-4C62-882C-B2C1262E349D}" dt="2024-05-09T15:04:28.152" v="957" actId="478"/>
          <ac:spMkLst>
            <pc:docMk/>
            <pc:sldMk cId="0" sldId="267"/>
            <ac:spMk id="38" creationId="{0967BF6E-D451-B0EB-87A0-C5E89FBF3D59}"/>
          </ac:spMkLst>
        </pc:spChg>
        <pc:spChg chg="del">
          <ac:chgData name="Joanna Pylvänäinen" userId="c59d8c51-d798-4d54-969f-0e084d63681b" providerId="ADAL" clId="{9D817814-2BFA-4C62-882C-B2C1262E349D}" dt="2024-05-09T15:04:28.152" v="957" actId="478"/>
          <ac:spMkLst>
            <pc:docMk/>
            <pc:sldMk cId="0" sldId="267"/>
            <ac:spMk id="39" creationId="{E4DA8CA9-C6F0-DE49-8C44-0FC4EF58CDAF}"/>
          </ac:spMkLst>
        </pc:spChg>
        <pc:picChg chg="mod">
          <ac:chgData name="Joanna Pylvänäinen" userId="c59d8c51-d798-4d54-969f-0e084d63681b" providerId="ADAL" clId="{9D817814-2BFA-4C62-882C-B2C1262E349D}" dt="2024-05-09T15:04:32.029" v="962" actId="1035"/>
          <ac:picMkLst>
            <pc:docMk/>
            <pc:sldMk cId="0" sldId="267"/>
            <ac:picMk id="41" creationId="{6ED40FCF-9895-146D-EB20-2615BAEAE33D}"/>
          </ac:picMkLst>
        </pc:picChg>
      </pc:sldChg>
      <pc:sldChg chg="modSp mod">
        <pc:chgData name="Joanna Pylvänäinen" userId="c59d8c51-d798-4d54-969f-0e084d63681b" providerId="ADAL" clId="{9D817814-2BFA-4C62-882C-B2C1262E349D}" dt="2024-05-09T15:05:43.009" v="982" actId="33524"/>
        <pc:sldMkLst>
          <pc:docMk/>
          <pc:sldMk cId="0" sldId="271"/>
        </pc:sldMkLst>
        <pc:spChg chg="mod">
          <ac:chgData name="Joanna Pylvänäinen" userId="c59d8c51-d798-4d54-969f-0e084d63681b" providerId="ADAL" clId="{9D817814-2BFA-4C62-882C-B2C1262E349D}" dt="2024-05-09T15:05:43.009" v="982" actId="33524"/>
          <ac:spMkLst>
            <pc:docMk/>
            <pc:sldMk cId="0" sldId="271"/>
            <ac:spMk id="3" creationId="{00000000-0000-0000-0000-000000000000}"/>
          </ac:spMkLst>
        </pc:spChg>
      </pc:sldChg>
      <pc:sldChg chg="mod ord modShow">
        <pc:chgData name="Joanna Pylvänäinen" userId="c59d8c51-d798-4d54-969f-0e084d63681b" providerId="ADAL" clId="{9D817814-2BFA-4C62-882C-B2C1262E349D}" dt="2024-05-09T14:35:28.594" v="737" actId="729"/>
        <pc:sldMkLst>
          <pc:docMk/>
          <pc:sldMk cId="0" sldId="274"/>
        </pc:sldMkLst>
      </pc:sldChg>
      <pc:sldChg chg="addSp modSp mod">
        <pc:chgData name="Joanna Pylvänäinen" userId="c59d8c51-d798-4d54-969f-0e084d63681b" providerId="ADAL" clId="{9D817814-2BFA-4C62-882C-B2C1262E349D}" dt="2024-05-07T14:27:47.209" v="37" actId="14100"/>
        <pc:sldMkLst>
          <pc:docMk/>
          <pc:sldMk cId="736085019" sldId="282"/>
        </pc:sldMkLst>
        <pc:spChg chg="mod">
          <ac:chgData name="Joanna Pylvänäinen" userId="c59d8c51-d798-4d54-969f-0e084d63681b" providerId="ADAL" clId="{9D817814-2BFA-4C62-882C-B2C1262E349D}" dt="2024-05-07T14:26:53.003" v="21" actId="20577"/>
          <ac:spMkLst>
            <pc:docMk/>
            <pc:sldMk cId="736085019" sldId="282"/>
            <ac:spMk id="2" creationId="{BBA6E1C6-0092-FD83-0D58-6BECD1079DA9}"/>
          </ac:spMkLst>
        </pc:spChg>
        <pc:spChg chg="add mod">
          <ac:chgData name="Joanna Pylvänäinen" userId="c59d8c51-d798-4d54-969f-0e084d63681b" providerId="ADAL" clId="{9D817814-2BFA-4C62-882C-B2C1262E349D}" dt="2024-05-07T14:27:26.751" v="29" actId="255"/>
          <ac:spMkLst>
            <pc:docMk/>
            <pc:sldMk cId="736085019" sldId="282"/>
            <ac:spMk id="6" creationId="{EC0ACD1E-BD20-3958-E652-3303F6C7C990}"/>
          </ac:spMkLst>
        </pc:spChg>
        <pc:spChg chg="add mod">
          <ac:chgData name="Joanna Pylvänäinen" userId="c59d8c51-d798-4d54-969f-0e084d63681b" providerId="ADAL" clId="{9D817814-2BFA-4C62-882C-B2C1262E349D}" dt="2024-05-07T14:27:47.209" v="37" actId="14100"/>
          <ac:spMkLst>
            <pc:docMk/>
            <pc:sldMk cId="736085019" sldId="282"/>
            <ac:spMk id="7" creationId="{427959F8-E676-B21E-59C7-8984179545FD}"/>
          </ac:spMkLst>
        </pc:spChg>
        <pc:picChg chg="add mod">
          <ac:chgData name="Joanna Pylvänäinen" userId="c59d8c51-d798-4d54-969f-0e084d63681b" providerId="ADAL" clId="{9D817814-2BFA-4C62-882C-B2C1262E349D}" dt="2024-05-07T14:26:59.407" v="24" actId="1076"/>
          <ac:picMkLst>
            <pc:docMk/>
            <pc:sldMk cId="736085019" sldId="282"/>
            <ac:picMk id="4" creationId="{01DD0CD3-776A-6737-3BDF-CFC0AFDED053}"/>
          </ac:picMkLst>
        </pc:picChg>
      </pc:sldChg>
      <pc:sldChg chg="modSp mod">
        <pc:chgData name="Joanna Pylvänäinen" userId="c59d8c51-d798-4d54-969f-0e084d63681b" providerId="ADAL" clId="{9D817814-2BFA-4C62-882C-B2C1262E349D}" dt="2024-05-09T14:43:24.352" v="772" actId="20577"/>
        <pc:sldMkLst>
          <pc:docMk/>
          <pc:sldMk cId="0" sldId="283"/>
        </pc:sldMkLst>
        <pc:spChg chg="mod">
          <ac:chgData name="Joanna Pylvänäinen" userId="c59d8c51-d798-4d54-969f-0e084d63681b" providerId="ADAL" clId="{9D817814-2BFA-4C62-882C-B2C1262E349D}" dt="2024-05-09T14:43:24.352" v="772" actId="20577"/>
          <ac:spMkLst>
            <pc:docMk/>
            <pc:sldMk cId="0" sldId="283"/>
            <ac:spMk id="5" creationId="{BD9E7753-FA55-0E69-8B61-692878F0F722}"/>
          </ac:spMkLst>
        </pc:spChg>
      </pc:sldChg>
      <pc:sldChg chg="modSp mod">
        <pc:chgData name="Joanna Pylvänäinen" userId="c59d8c51-d798-4d54-969f-0e084d63681b" providerId="ADAL" clId="{9D817814-2BFA-4C62-882C-B2C1262E349D}" dt="2024-05-09T15:00:06.308" v="905" actId="14100"/>
        <pc:sldMkLst>
          <pc:docMk/>
          <pc:sldMk cId="0" sldId="295"/>
        </pc:sldMkLst>
        <pc:spChg chg="mod">
          <ac:chgData name="Joanna Pylvänäinen" userId="c59d8c51-d798-4d54-969f-0e084d63681b" providerId="ADAL" clId="{9D817814-2BFA-4C62-882C-B2C1262E349D}" dt="2024-05-09T15:00:06.308" v="905" actId="14100"/>
          <ac:spMkLst>
            <pc:docMk/>
            <pc:sldMk cId="0" sldId="295"/>
            <ac:spMk id="2" creationId="{00000000-0000-0000-0000-000000000000}"/>
          </ac:spMkLst>
        </pc:spChg>
      </pc:sldChg>
      <pc:sldChg chg="add del mod ord modShow">
        <pc:chgData name="Joanna Pylvänäinen" userId="c59d8c51-d798-4d54-969f-0e084d63681b" providerId="ADAL" clId="{9D817814-2BFA-4C62-882C-B2C1262E349D}" dt="2024-05-09T14:40:28.831" v="750" actId="729"/>
        <pc:sldMkLst>
          <pc:docMk/>
          <pc:sldMk cId="0" sldId="296"/>
        </pc:sldMkLst>
      </pc:sldChg>
      <pc:sldChg chg="mod ord modShow">
        <pc:chgData name="Joanna Pylvänäinen" userId="c59d8c51-d798-4d54-969f-0e084d63681b" providerId="ADAL" clId="{9D817814-2BFA-4C62-882C-B2C1262E349D}" dt="2024-05-09T14:40:28.831" v="750" actId="729"/>
        <pc:sldMkLst>
          <pc:docMk/>
          <pc:sldMk cId="0" sldId="297"/>
        </pc:sldMkLst>
      </pc:sldChg>
      <pc:sldChg chg="add">
        <pc:chgData name="Joanna Pylvänäinen" userId="c59d8c51-d798-4d54-969f-0e084d63681b" providerId="ADAL" clId="{9D817814-2BFA-4C62-882C-B2C1262E349D}" dt="2024-05-09T14:36:14.377" v="738"/>
        <pc:sldMkLst>
          <pc:docMk/>
          <pc:sldMk cId="3893131087" sldId="299"/>
        </pc:sldMkLst>
      </pc:sldChg>
      <pc:sldChg chg="mod ord modShow">
        <pc:chgData name="Joanna Pylvänäinen" userId="c59d8c51-d798-4d54-969f-0e084d63681b" providerId="ADAL" clId="{9D817814-2BFA-4C62-882C-B2C1262E349D}" dt="2024-05-09T14:42:55.261" v="769"/>
        <pc:sldMkLst>
          <pc:docMk/>
          <pc:sldMk cId="2780517219" sldId="306"/>
        </pc:sldMkLst>
      </pc:sldChg>
      <pc:sldChg chg="delSp modSp mod">
        <pc:chgData name="Joanna Pylvänäinen" userId="c59d8c51-d798-4d54-969f-0e084d63681b" providerId="ADAL" clId="{9D817814-2BFA-4C62-882C-B2C1262E349D}" dt="2024-05-09T14:42:18.905" v="765" actId="20577"/>
        <pc:sldMkLst>
          <pc:docMk/>
          <pc:sldMk cId="3032192694" sldId="311"/>
        </pc:sldMkLst>
        <pc:spChg chg="mod">
          <ac:chgData name="Joanna Pylvänäinen" userId="c59d8c51-d798-4d54-969f-0e084d63681b" providerId="ADAL" clId="{9D817814-2BFA-4C62-882C-B2C1262E349D}" dt="2024-05-09T14:42:18.905" v="765" actId="20577"/>
          <ac:spMkLst>
            <pc:docMk/>
            <pc:sldMk cId="3032192694" sldId="311"/>
            <ac:spMk id="3" creationId="{721D909C-65AE-642C-7098-327A64A4966E}"/>
          </ac:spMkLst>
        </pc:spChg>
        <pc:spChg chg="del">
          <ac:chgData name="Joanna Pylvänäinen" userId="c59d8c51-d798-4d54-969f-0e084d63681b" providerId="ADAL" clId="{9D817814-2BFA-4C62-882C-B2C1262E349D}" dt="2024-05-09T14:41:23.161" v="751" actId="478"/>
          <ac:spMkLst>
            <pc:docMk/>
            <pc:sldMk cId="3032192694" sldId="311"/>
            <ac:spMk id="11" creationId="{43343CF1-8507-F892-067E-C225F452A224}"/>
          </ac:spMkLst>
        </pc:spChg>
        <pc:picChg chg="del">
          <ac:chgData name="Joanna Pylvänäinen" userId="c59d8c51-d798-4d54-969f-0e084d63681b" providerId="ADAL" clId="{9D817814-2BFA-4C62-882C-B2C1262E349D}" dt="2024-05-09T14:41:23.161" v="751" actId="478"/>
          <ac:picMkLst>
            <pc:docMk/>
            <pc:sldMk cId="3032192694" sldId="311"/>
            <ac:picMk id="8" creationId="{2B427AB3-A764-D8EF-1E5E-0F0B8843C4BA}"/>
          </ac:picMkLst>
        </pc:picChg>
      </pc:sldChg>
      <pc:sldChg chg="mod ord modShow">
        <pc:chgData name="Joanna Pylvänäinen" userId="c59d8c51-d798-4d54-969f-0e084d63681b" providerId="ADAL" clId="{9D817814-2BFA-4C62-882C-B2C1262E349D}" dt="2024-05-09T14:35:28.594" v="737" actId="729"/>
        <pc:sldMkLst>
          <pc:docMk/>
          <pc:sldMk cId="4175886676" sldId="312"/>
        </pc:sldMkLst>
      </pc:sldChg>
      <pc:sldChg chg="modSp mod">
        <pc:chgData name="Joanna Pylvänäinen" userId="c59d8c51-d798-4d54-969f-0e084d63681b" providerId="ADAL" clId="{9D817814-2BFA-4C62-882C-B2C1262E349D}" dt="2024-05-09T14:58:02.074" v="887"/>
        <pc:sldMkLst>
          <pc:docMk/>
          <pc:sldMk cId="2018305500" sldId="313"/>
        </pc:sldMkLst>
        <pc:spChg chg="mod">
          <ac:chgData name="Joanna Pylvänäinen" userId="c59d8c51-d798-4d54-969f-0e084d63681b" providerId="ADAL" clId="{9D817814-2BFA-4C62-882C-B2C1262E349D}" dt="2024-05-09T14:58:02.074" v="887"/>
          <ac:spMkLst>
            <pc:docMk/>
            <pc:sldMk cId="2018305500" sldId="313"/>
            <ac:spMk id="3" creationId="{721D909C-65AE-642C-7098-327A64A4966E}"/>
          </ac:spMkLst>
        </pc:spChg>
      </pc:sldChg>
      <pc:sldChg chg="modSp mod">
        <pc:chgData name="Joanna Pylvänäinen" userId="c59d8c51-d798-4d54-969f-0e084d63681b" providerId="ADAL" clId="{9D817814-2BFA-4C62-882C-B2C1262E349D}" dt="2024-05-09T14:55:46.078" v="875" actId="20577"/>
        <pc:sldMkLst>
          <pc:docMk/>
          <pc:sldMk cId="912833082" sldId="315"/>
        </pc:sldMkLst>
        <pc:spChg chg="mod">
          <ac:chgData name="Joanna Pylvänäinen" userId="c59d8c51-d798-4d54-969f-0e084d63681b" providerId="ADAL" clId="{9D817814-2BFA-4C62-882C-B2C1262E349D}" dt="2024-05-09T14:55:46.078" v="875" actId="20577"/>
          <ac:spMkLst>
            <pc:docMk/>
            <pc:sldMk cId="912833082" sldId="315"/>
            <ac:spMk id="3" creationId="{9FEFD80F-5978-9D09-A0C5-3B5FC9A78245}"/>
          </ac:spMkLst>
        </pc:spChg>
        <pc:picChg chg="mod">
          <ac:chgData name="Joanna Pylvänäinen" userId="c59d8c51-d798-4d54-969f-0e084d63681b" providerId="ADAL" clId="{9D817814-2BFA-4C62-882C-B2C1262E349D}" dt="2024-05-09T14:51:09.795" v="833" actId="1076"/>
          <ac:picMkLst>
            <pc:docMk/>
            <pc:sldMk cId="912833082" sldId="315"/>
            <ac:picMk id="7" creationId="{92D7AF94-FA5F-E924-D1B4-DFDF40991AE8}"/>
          </ac:picMkLst>
        </pc:picChg>
      </pc:sldChg>
      <pc:sldChg chg="del">
        <pc:chgData name="Joanna Pylvänäinen" userId="c59d8c51-d798-4d54-969f-0e084d63681b" providerId="ADAL" clId="{9D817814-2BFA-4C62-882C-B2C1262E349D}" dt="2024-05-09T14:59:09.394" v="892" actId="47"/>
        <pc:sldMkLst>
          <pc:docMk/>
          <pc:sldMk cId="3359167922" sldId="318"/>
        </pc:sldMkLst>
      </pc:sldChg>
      <pc:sldChg chg="mod ord modShow">
        <pc:chgData name="Joanna Pylvänäinen" userId="c59d8c51-d798-4d54-969f-0e084d63681b" providerId="ADAL" clId="{9D817814-2BFA-4C62-882C-B2C1262E349D}" dt="2024-05-09T14:42:37.615" v="767"/>
        <pc:sldMkLst>
          <pc:docMk/>
          <pc:sldMk cId="362527429" sldId="320"/>
        </pc:sldMkLst>
      </pc:sldChg>
      <pc:sldChg chg="modSp del mod">
        <pc:chgData name="Joanna Pylvänäinen" userId="c59d8c51-d798-4d54-969f-0e084d63681b" providerId="ADAL" clId="{9D817814-2BFA-4C62-882C-B2C1262E349D}" dt="2024-05-09T14:59:09.394" v="892" actId="47"/>
        <pc:sldMkLst>
          <pc:docMk/>
          <pc:sldMk cId="1410859346" sldId="321"/>
        </pc:sldMkLst>
        <pc:spChg chg="mod">
          <ac:chgData name="Joanna Pylvänäinen" userId="c59d8c51-d798-4d54-969f-0e084d63681b" providerId="ADAL" clId="{9D817814-2BFA-4C62-882C-B2C1262E349D}" dt="2024-05-09T14:58:40.978" v="888" actId="21"/>
          <ac:spMkLst>
            <pc:docMk/>
            <pc:sldMk cId="1410859346" sldId="321"/>
            <ac:spMk id="3" creationId="{00000000-0000-0000-0000-000000000000}"/>
          </ac:spMkLst>
        </pc:spChg>
      </pc:sldChg>
      <pc:sldChg chg="mod ord modShow">
        <pc:chgData name="Joanna Pylvänäinen" userId="c59d8c51-d798-4d54-969f-0e084d63681b" providerId="ADAL" clId="{9D817814-2BFA-4C62-882C-B2C1262E349D}" dt="2024-05-09T14:42:55.261" v="769"/>
        <pc:sldMkLst>
          <pc:docMk/>
          <pc:sldMk cId="560460451" sldId="323"/>
        </pc:sldMkLst>
      </pc:sldChg>
      <pc:sldChg chg="del">
        <pc:chgData name="Joanna Pylvänäinen" userId="c59d8c51-d798-4d54-969f-0e084d63681b" providerId="ADAL" clId="{9D817814-2BFA-4C62-882C-B2C1262E349D}" dt="2024-05-07T14:28:23.805" v="39" actId="47"/>
        <pc:sldMkLst>
          <pc:docMk/>
          <pc:sldMk cId="1395889245" sldId="325"/>
        </pc:sldMkLst>
      </pc:sldChg>
      <pc:sldChg chg="addSp delSp modSp new mod modClrScheme modAnim chgLayout">
        <pc:chgData name="Joanna Pylvänäinen" userId="c59d8c51-d798-4d54-969f-0e084d63681b" providerId="ADAL" clId="{9D817814-2BFA-4C62-882C-B2C1262E349D}" dt="2024-05-09T14:14:38.331" v="571" actId="20577"/>
        <pc:sldMkLst>
          <pc:docMk/>
          <pc:sldMk cId="1707658036" sldId="325"/>
        </pc:sldMkLst>
        <pc:spChg chg="mod ord">
          <ac:chgData name="Joanna Pylvänäinen" userId="c59d8c51-d798-4d54-969f-0e084d63681b" providerId="ADAL" clId="{9D817814-2BFA-4C62-882C-B2C1262E349D}" dt="2024-05-09T13:29:16.609" v="173" actId="700"/>
          <ac:spMkLst>
            <pc:docMk/>
            <pc:sldMk cId="1707658036" sldId="325"/>
            <ac:spMk id="2" creationId="{8C3EE39D-7A4D-34E3-DF12-B2411EEC1E6C}"/>
          </ac:spMkLst>
        </pc:spChg>
        <pc:spChg chg="add del mod ord">
          <ac:chgData name="Joanna Pylvänäinen" userId="c59d8c51-d798-4d54-969f-0e084d63681b" providerId="ADAL" clId="{9D817814-2BFA-4C62-882C-B2C1262E349D}" dt="2024-05-09T13:49:07.527" v="351" actId="478"/>
          <ac:spMkLst>
            <pc:docMk/>
            <pc:sldMk cId="1707658036" sldId="325"/>
            <ac:spMk id="3" creationId="{5ABF5486-04EB-660D-D926-6308D8A7425D}"/>
          </ac:spMkLst>
        </pc:spChg>
        <pc:spChg chg="add mod">
          <ac:chgData name="Joanna Pylvänäinen" userId="c59d8c51-d798-4d54-969f-0e084d63681b" providerId="ADAL" clId="{9D817814-2BFA-4C62-882C-B2C1262E349D}" dt="2024-05-09T13:49:05.142" v="350" actId="1076"/>
          <ac:spMkLst>
            <pc:docMk/>
            <pc:sldMk cId="1707658036" sldId="325"/>
            <ac:spMk id="6" creationId="{A870D1E2-E75E-5EEC-A61E-93FCC6970A9B}"/>
          </ac:spMkLst>
        </pc:spChg>
        <pc:spChg chg="add del mod">
          <ac:chgData name="Joanna Pylvänäinen" userId="c59d8c51-d798-4d54-969f-0e084d63681b" providerId="ADAL" clId="{9D817814-2BFA-4C62-882C-B2C1262E349D}" dt="2024-05-09T13:49:11.996" v="352" actId="478"/>
          <ac:spMkLst>
            <pc:docMk/>
            <pc:sldMk cId="1707658036" sldId="325"/>
            <ac:spMk id="8" creationId="{1D8EE754-4B51-65B5-7CBA-C9F7D848329D}"/>
          </ac:spMkLst>
        </pc:spChg>
        <pc:spChg chg="add mod">
          <ac:chgData name="Joanna Pylvänäinen" userId="c59d8c51-d798-4d54-969f-0e084d63681b" providerId="ADAL" clId="{9D817814-2BFA-4C62-882C-B2C1262E349D}" dt="2024-05-09T14:14:38.331" v="571" actId="20577"/>
          <ac:spMkLst>
            <pc:docMk/>
            <pc:sldMk cId="1707658036" sldId="325"/>
            <ac:spMk id="13" creationId="{5E08FD5C-D7B4-BFF2-5A85-FDDDD70C392E}"/>
          </ac:spMkLst>
        </pc:spChg>
        <pc:picChg chg="add mod modCrop">
          <ac:chgData name="Joanna Pylvänäinen" userId="c59d8c51-d798-4d54-969f-0e084d63681b" providerId="ADAL" clId="{9D817814-2BFA-4C62-882C-B2C1262E349D}" dt="2024-05-09T14:10:06.918" v="499" actId="554"/>
          <ac:picMkLst>
            <pc:docMk/>
            <pc:sldMk cId="1707658036" sldId="325"/>
            <ac:picMk id="5" creationId="{5F9C5A1E-25B6-C12A-79F8-349DBFA948DB}"/>
          </ac:picMkLst>
        </pc:picChg>
        <pc:picChg chg="add mod modCrop">
          <ac:chgData name="Joanna Pylvänäinen" userId="c59d8c51-d798-4d54-969f-0e084d63681b" providerId="ADAL" clId="{9D817814-2BFA-4C62-882C-B2C1262E349D}" dt="2024-05-09T14:10:06.918" v="499" actId="554"/>
          <ac:picMkLst>
            <pc:docMk/>
            <pc:sldMk cId="1707658036" sldId="325"/>
            <ac:picMk id="10" creationId="{508E217A-E452-DC2E-3CEB-9ABDCA8F1207}"/>
          </ac:picMkLst>
        </pc:picChg>
        <pc:picChg chg="add mod modCrop">
          <ac:chgData name="Joanna Pylvänäinen" userId="c59d8c51-d798-4d54-969f-0e084d63681b" providerId="ADAL" clId="{9D817814-2BFA-4C62-882C-B2C1262E349D}" dt="2024-05-09T14:10:32.595" v="505" actId="1076"/>
          <ac:picMkLst>
            <pc:docMk/>
            <pc:sldMk cId="1707658036" sldId="325"/>
            <ac:picMk id="12" creationId="{518ED746-502F-D71D-B258-E29616DC8FBD}"/>
          </ac:picMkLst>
        </pc:picChg>
      </pc:sldChg>
      <pc:sldChg chg="del">
        <pc:chgData name="Joanna Pylvänäinen" userId="c59d8c51-d798-4d54-969f-0e084d63681b" providerId="ADAL" clId="{9D817814-2BFA-4C62-882C-B2C1262E349D}" dt="2024-05-09T13:28:57.753" v="133" actId="47"/>
        <pc:sldMkLst>
          <pc:docMk/>
          <pc:sldMk cId="2952349085" sldId="326"/>
        </pc:sldMkLst>
      </pc:sldChg>
      <pc:sldChg chg="addSp delSp modSp new mod modAnim">
        <pc:chgData name="Joanna Pylvänäinen" userId="c59d8c51-d798-4d54-969f-0e084d63681b" providerId="ADAL" clId="{9D817814-2BFA-4C62-882C-B2C1262E349D}" dt="2024-05-09T14:02:36.948" v="485" actId="20577"/>
        <pc:sldMkLst>
          <pc:docMk/>
          <pc:sldMk cId="3741131107" sldId="326"/>
        </pc:sldMkLst>
        <pc:spChg chg="mod">
          <ac:chgData name="Joanna Pylvänäinen" userId="c59d8c51-d798-4d54-969f-0e084d63681b" providerId="ADAL" clId="{9D817814-2BFA-4C62-882C-B2C1262E349D}" dt="2024-05-09T13:48:10.574" v="322"/>
          <ac:spMkLst>
            <pc:docMk/>
            <pc:sldMk cId="3741131107" sldId="326"/>
            <ac:spMk id="2" creationId="{F262C288-8A23-ECB3-C39B-6449426184CE}"/>
          </ac:spMkLst>
        </pc:spChg>
        <pc:spChg chg="add mod">
          <ac:chgData name="Joanna Pylvänäinen" userId="c59d8c51-d798-4d54-969f-0e084d63681b" providerId="ADAL" clId="{9D817814-2BFA-4C62-882C-B2C1262E349D}" dt="2024-05-09T14:02:36.948" v="485" actId="20577"/>
          <ac:spMkLst>
            <pc:docMk/>
            <pc:sldMk cId="3741131107" sldId="326"/>
            <ac:spMk id="5" creationId="{246906AD-999A-62F9-C8A4-18B9BBF908E3}"/>
          </ac:spMkLst>
        </pc:spChg>
        <pc:spChg chg="add mod">
          <ac:chgData name="Joanna Pylvänäinen" userId="c59d8c51-d798-4d54-969f-0e084d63681b" providerId="ADAL" clId="{9D817814-2BFA-4C62-882C-B2C1262E349D}" dt="2024-05-09T13:52:10.694" v="371" actId="20577"/>
          <ac:spMkLst>
            <pc:docMk/>
            <pc:sldMk cId="3741131107" sldId="326"/>
            <ac:spMk id="7" creationId="{1F75ACC8-F815-EEAB-CEFF-6EBD2917B7C0}"/>
          </ac:spMkLst>
        </pc:spChg>
        <pc:spChg chg="add mod">
          <ac:chgData name="Joanna Pylvänäinen" userId="c59d8c51-d798-4d54-969f-0e084d63681b" providerId="ADAL" clId="{9D817814-2BFA-4C62-882C-B2C1262E349D}" dt="2024-05-09T14:02:26.364" v="477" actId="1076"/>
          <ac:spMkLst>
            <pc:docMk/>
            <pc:sldMk cId="3741131107" sldId="326"/>
            <ac:spMk id="12" creationId="{66EA483A-B8E5-B6DF-70D6-33FD97D7AB7A}"/>
          </ac:spMkLst>
        </pc:spChg>
        <pc:picChg chg="add del mod">
          <ac:chgData name="Joanna Pylvänäinen" userId="c59d8c51-d798-4d54-969f-0e084d63681b" providerId="ADAL" clId="{9D817814-2BFA-4C62-882C-B2C1262E349D}" dt="2024-05-09T13:48:22.749" v="327" actId="478"/>
          <ac:picMkLst>
            <pc:docMk/>
            <pc:sldMk cId="3741131107" sldId="326"/>
            <ac:picMk id="3" creationId="{4E73F41D-DF72-2DFB-8F74-2F6CAAD57C0B}"/>
          </ac:picMkLst>
        </pc:picChg>
        <pc:picChg chg="add mod">
          <ac:chgData name="Joanna Pylvänäinen" userId="c59d8c51-d798-4d54-969f-0e084d63681b" providerId="ADAL" clId="{9D817814-2BFA-4C62-882C-B2C1262E349D}" dt="2024-05-09T13:57:44.499" v="405" actId="1076"/>
          <ac:picMkLst>
            <pc:docMk/>
            <pc:sldMk cId="3741131107" sldId="326"/>
            <ac:picMk id="9" creationId="{955316EB-F928-97F5-D38A-B3040B2D6D3F}"/>
          </ac:picMkLst>
        </pc:picChg>
        <pc:picChg chg="add mod">
          <ac:chgData name="Joanna Pylvänäinen" userId="c59d8c51-d798-4d54-969f-0e084d63681b" providerId="ADAL" clId="{9D817814-2BFA-4C62-882C-B2C1262E349D}" dt="2024-05-09T14:00:22.312" v="417" actId="1076"/>
          <ac:picMkLst>
            <pc:docMk/>
            <pc:sldMk cId="3741131107" sldId="326"/>
            <ac:picMk id="11" creationId="{5D0DF3DD-2D32-284E-AF2F-0C4C9EFD706D}"/>
          </ac:picMkLst>
        </pc:picChg>
        <pc:picChg chg="add mod">
          <ac:chgData name="Joanna Pylvänäinen" userId="c59d8c51-d798-4d54-969f-0e084d63681b" providerId="ADAL" clId="{9D817814-2BFA-4C62-882C-B2C1262E349D}" dt="2024-05-09T13:48:36.365" v="332" actId="1076"/>
          <ac:picMkLst>
            <pc:docMk/>
            <pc:sldMk cId="3741131107" sldId="326"/>
            <ac:picMk id="1026" creationId="{3C2361EC-1945-F38F-0B62-3D9CA3038B5F}"/>
          </ac:picMkLst>
        </pc:picChg>
      </pc:sldChg>
      <pc:sldChg chg="addSp modSp new mod">
        <pc:chgData name="Joanna Pylvänäinen" userId="c59d8c51-d798-4d54-969f-0e084d63681b" providerId="ADAL" clId="{9D817814-2BFA-4C62-882C-B2C1262E349D}" dt="2024-05-09T15:02:49.883" v="954" actId="20577"/>
        <pc:sldMkLst>
          <pc:docMk/>
          <pc:sldMk cId="1809768089" sldId="327"/>
        </pc:sldMkLst>
        <pc:spChg chg="mod">
          <ac:chgData name="Joanna Pylvänäinen" userId="c59d8c51-d798-4d54-969f-0e084d63681b" providerId="ADAL" clId="{9D817814-2BFA-4C62-882C-B2C1262E349D}" dt="2024-05-09T14:21:01.103" v="718"/>
          <ac:spMkLst>
            <pc:docMk/>
            <pc:sldMk cId="1809768089" sldId="327"/>
            <ac:spMk id="2" creationId="{AC2C4E76-3EE7-03CF-7184-104A50088D82}"/>
          </ac:spMkLst>
        </pc:spChg>
        <pc:spChg chg="mod">
          <ac:chgData name="Joanna Pylvänäinen" userId="c59d8c51-d798-4d54-969f-0e084d63681b" providerId="ADAL" clId="{9D817814-2BFA-4C62-882C-B2C1262E349D}" dt="2024-05-09T15:02:49.883" v="954" actId="20577"/>
          <ac:spMkLst>
            <pc:docMk/>
            <pc:sldMk cId="1809768089" sldId="327"/>
            <ac:spMk id="3" creationId="{EE5BAB47-1E08-2A7D-486B-629A1691292F}"/>
          </ac:spMkLst>
        </pc:spChg>
        <pc:spChg chg="add mod">
          <ac:chgData name="Joanna Pylvänäinen" userId="c59d8c51-d798-4d54-969f-0e084d63681b" providerId="ADAL" clId="{9D817814-2BFA-4C62-882C-B2C1262E349D}" dt="2024-05-09T14:23:46.656" v="722"/>
          <ac:spMkLst>
            <pc:docMk/>
            <pc:sldMk cId="1809768089" sldId="327"/>
            <ac:spMk id="6" creationId="{269D72F3-3FAC-AC8B-E0BA-F9011D44B644}"/>
          </ac:spMkLst>
        </pc:spChg>
        <pc:picChg chg="add mod modCrop">
          <ac:chgData name="Joanna Pylvänäinen" userId="c59d8c51-d798-4d54-969f-0e084d63681b" providerId="ADAL" clId="{9D817814-2BFA-4C62-882C-B2C1262E349D}" dt="2024-05-09T14:21:04.927" v="719" actId="1076"/>
          <ac:picMkLst>
            <pc:docMk/>
            <pc:sldMk cId="1809768089" sldId="327"/>
            <ac:picMk id="5" creationId="{BFD6370E-FE79-A507-214F-3EC0B6941635}"/>
          </ac:picMkLst>
        </pc:picChg>
      </pc:sldChg>
      <pc:sldChg chg="addSp delSp modSp new mod modClrScheme chgLayout">
        <pc:chgData name="Joanna Pylvänäinen" userId="c59d8c51-d798-4d54-969f-0e084d63681b" providerId="ADAL" clId="{9D817814-2BFA-4C62-882C-B2C1262E349D}" dt="2024-05-09T15:12:11.868" v="1055" actId="1076"/>
        <pc:sldMkLst>
          <pc:docMk/>
          <pc:sldMk cId="3631093366" sldId="328"/>
        </pc:sldMkLst>
        <pc:spChg chg="del mod ord">
          <ac:chgData name="Joanna Pylvänäinen" userId="c59d8c51-d798-4d54-969f-0e084d63681b" providerId="ADAL" clId="{9D817814-2BFA-4C62-882C-B2C1262E349D}" dt="2024-05-09T15:06:37.613" v="984" actId="700"/>
          <ac:spMkLst>
            <pc:docMk/>
            <pc:sldMk cId="3631093366" sldId="328"/>
            <ac:spMk id="2" creationId="{B829C9E7-B558-4F66-CF7C-731461737D98}"/>
          </ac:spMkLst>
        </pc:spChg>
        <pc:spChg chg="del">
          <ac:chgData name="Joanna Pylvänäinen" userId="c59d8c51-d798-4d54-969f-0e084d63681b" providerId="ADAL" clId="{9D817814-2BFA-4C62-882C-B2C1262E349D}" dt="2024-05-09T15:06:37.613" v="984" actId="700"/>
          <ac:spMkLst>
            <pc:docMk/>
            <pc:sldMk cId="3631093366" sldId="328"/>
            <ac:spMk id="3" creationId="{BD72FE47-8B67-EA15-A70D-177DB618711A}"/>
          </ac:spMkLst>
        </pc:spChg>
        <pc:spChg chg="add mod ord">
          <ac:chgData name="Joanna Pylvänäinen" userId="c59d8c51-d798-4d54-969f-0e084d63681b" providerId="ADAL" clId="{9D817814-2BFA-4C62-882C-B2C1262E349D}" dt="2024-05-09T15:06:46.823" v="995" actId="1076"/>
          <ac:spMkLst>
            <pc:docMk/>
            <pc:sldMk cId="3631093366" sldId="328"/>
            <ac:spMk id="4" creationId="{606A6622-903E-F28D-8D45-9D6DD604CB98}"/>
          </ac:spMkLst>
        </pc:spChg>
        <pc:spChg chg="add mod">
          <ac:chgData name="Joanna Pylvänäinen" userId="c59d8c51-d798-4d54-969f-0e084d63681b" providerId="ADAL" clId="{9D817814-2BFA-4C62-882C-B2C1262E349D}" dt="2024-05-09T15:12:11.868" v="1055" actId="1076"/>
          <ac:spMkLst>
            <pc:docMk/>
            <pc:sldMk cId="3631093366" sldId="328"/>
            <ac:spMk id="16" creationId="{F3195029-2B73-CE2D-2A4E-E1AC9E0BE557}"/>
          </ac:spMkLst>
        </pc:spChg>
        <pc:picChg chg="add del mod">
          <ac:chgData name="Joanna Pylvänäinen" userId="c59d8c51-d798-4d54-969f-0e084d63681b" providerId="ADAL" clId="{9D817814-2BFA-4C62-882C-B2C1262E349D}" dt="2024-05-09T15:07:19.194" v="999" actId="478"/>
          <ac:picMkLst>
            <pc:docMk/>
            <pc:sldMk cId="3631093366" sldId="328"/>
            <ac:picMk id="6" creationId="{41D5B79A-86D9-452B-4F53-033CE0993D48}"/>
          </ac:picMkLst>
        </pc:picChg>
        <pc:picChg chg="add mod">
          <ac:chgData name="Joanna Pylvänäinen" userId="c59d8c51-d798-4d54-969f-0e084d63681b" providerId="ADAL" clId="{9D817814-2BFA-4C62-882C-B2C1262E349D}" dt="2024-05-09T15:11:38.800" v="1047" actId="554"/>
          <ac:picMkLst>
            <pc:docMk/>
            <pc:sldMk cId="3631093366" sldId="328"/>
            <ac:picMk id="8" creationId="{A96DE06C-BB90-A5D4-D304-39667B76E7F8}"/>
          </ac:picMkLst>
        </pc:picChg>
        <pc:picChg chg="add mod">
          <ac:chgData name="Joanna Pylvänäinen" userId="c59d8c51-d798-4d54-969f-0e084d63681b" providerId="ADAL" clId="{9D817814-2BFA-4C62-882C-B2C1262E349D}" dt="2024-05-09T15:11:42.899" v="1048" actId="408"/>
          <ac:picMkLst>
            <pc:docMk/>
            <pc:sldMk cId="3631093366" sldId="328"/>
            <ac:picMk id="10" creationId="{4173546A-F4FE-EA41-C4AC-3B858F6FEFB1}"/>
          </ac:picMkLst>
        </pc:picChg>
        <pc:picChg chg="add mod">
          <ac:chgData name="Joanna Pylvänäinen" userId="c59d8c51-d798-4d54-969f-0e084d63681b" providerId="ADAL" clId="{9D817814-2BFA-4C62-882C-B2C1262E349D}" dt="2024-05-09T15:11:38.800" v="1047" actId="554"/>
          <ac:picMkLst>
            <pc:docMk/>
            <pc:sldMk cId="3631093366" sldId="328"/>
            <ac:picMk id="12" creationId="{30B6A10A-4D72-4EA9-67DE-AB2D6E4E20CD}"/>
          </ac:picMkLst>
        </pc:picChg>
        <pc:cxnChg chg="add mod">
          <ac:chgData name="Joanna Pylvänäinen" userId="c59d8c51-d798-4d54-969f-0e084d63681b" providerId="ADAL" clId="{9D817814-2BFA-4C62-882C-B2C1262E349D}" dt="2024-05-09T15:11:57.629" v="1051" actId="1076"/>
          <ac:cxnSpMkLst>
            <pc:docMk/>
            <pc:sldMk cId="3631093366" sldId="328"/>
            <ac:cxnSpMk id="14" creationId="{F9DF5CB7-52E0-D548-04C3-53D95FB481D9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384F3C-AFDE-4772-9954-53B6D92F2CF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BACBD06-465B-42F7-B853-B6C00927D0D7}">
      <dgm:prSet phldrT="[Text]"/>
      <dgm:spPr/>
      <dgm:t>
        <a:bodyPr/>
        <a:lstStyle/>
        <a:p>
          <a:r>
            <a:rPr lang="en-GB" dirty="0"/>
            <a:t>Image inspection</a:t>
          </a:r>
        </a:p>
      </dgm:t>
    </dgm:pt>
    <dgm:pt modelId="{F53F30DA-B3E3-4357-870B-EB7EF78B5651}" type="parTrans" cxnId="{E311685A-223E-47DF-AA1D-D9D66DAC3F6D}">
      <dgm:prSet/>
      <dgm:spPr/>
      <dgm:t>
        <a:bodyPr/>
        <a:lstStyle/>
        <a:p>
          <a:endParaRPr lang="en-GB"/>
        </a:p>
      </dgm:t>
    </dgm:pt>
    <dgm:pt modelId="{FBE00C25-EA26-458A-8FCA-234CB1087AD4}" type="sibTrans" cxnId="{E311685A-223E-47DF-AA1D-D9D66DAC3F6D}">
      <dgm:prSet/>
      <dgm:spPr/>
      <dgm:t>
        <a:bodyPr/>
        <a:lstStyle/>
        <a:p>
          <a:endParaRPr lang="en-GB"/>
        </a:p>
      </dgm:t>
    </dgm:pt>
    <dgm:pt modelId="{AB8E29DD-528A-4835-B2B5-EDCB9F7CA1DA}">
      <dgm:prSet phldrT="[Text]"/>
      <dgm:spPr/>
      <dgm:t>
        <a:bodyPr/>
        <a:lstStyle/>
        <a:p>
          <a:r>
            <a:rPr lang="en-GB" dirty="0"/>
            <a:t>Filtering</a:t>
          </a:r>
        </a:p>
      </dgm:t>
    </dgm:pt>
    <dgm:pt modelId="{6B21BCC6-F118-418B-B09E-9B644E2FB61C}" type="parTrans" cxnId="{4EFD15B5-7549-415B-A846-0FA1F15C28C4}">
      <dgm:prSet/>
      <dgm:spPr/>
      <dgm:t>
        <a:bodyPr/>
        <a:lstStyle/>
        <a:p>
          <a:endParaRPr lang="en-GB"/>
        </a:p>
      </dgm:t>
    </dgm:pt>
    <dgm:pt modelId="{21A328C9-BF80-4A64-A3C7-30342498F370}" type="sibTrans" cxnId="{4EFD15B5-7549-415B-A846-0FA1F15C28C4}">
      <dgm:prSet/>
      <dgm:spPr/>
      <dgm:t>
        <a:bodyPr/>
        <a:lstStyle/>
        <a:p>
          <a:endParaRPr lang="en-GB"/>
        </a:p>
      </dgm:t>
    </dgm:pt>
    <dgm:pt modelId="{DBA3ED8E-F1C2-4E7B-B5C4-A2AA44BF288A}">
      <dgm:prSet phldrT="[Text]"/>
      <dgm:spPr/>
      <dgm:t>
        <a:bodyPr/>
        <a:lstStyle/>
        <a:p>
          <a:r>
            <a:rPr lang="en-GB" dirty="0"/>
            <a:t>Image measurements</a:t>
          </a:r>
        </a:p>
      </dgm:t>
    </dgm:pt>
    <dgm:pt modelId="{EC3EDD90-621C-4D63-88AA-F5D27B02EE57}" type="parTrans" cxnId="{08541CF2-86EB-456E-9228-4718FC79E466}">
      <dgm:prSet/>
      <dgm:spPr/>
      <dgm:t>
        <a:bodyPr/>
        <a:lstStyle/>
        <a:p>
          <a:endParaRPr lang="en-GB"/>
        </a:p>
      </dgm:t>
    </dgm:pt>
    <dgm:pt modelId="{BA40756F-5B68-4470-AD08-4CAC89218711}" type="sibTrans" cxnId="{08541CF2-86EB-456E-9228-4718FC79E466}">
      <dgm:prSet/>
      <dgm:spPr/>
      <dgm:t>
        <a:bodyPr/>
        <a:lstStyle/>
        <a:p>
          <a:endParaRPr lang="en-GB"/>
        </a:p>
      </dgm:t>
    </dgm:pt>
    <dgm:pt modelId="{76DA5E3A-1751-4177-A892-E619359E1C0B}">
      <dgm:prSet phldrT="[Text]"/>
      <dgm:spPr/>
      <dgm:t>
        <a:bodyPr/>
        <a:lstStyle/>
        <a:p>
          <a:r>
            <a:rPr lang="en-GB" dirty="0"/>
            <a:t>Segmentation and binary operations</a:t>
          </a:r>
        </a:p>
      </dgm:t>
    </dgm:pt>
    <dgm:pt modelId="{E0D9FCD2-6227-4AF5-B311-3E0F03390DD8}" type="parTrans" cxnId="{81AB2A86-7247-4E92-8E82-8A1F87FC9260}">
      <dgm:prSet/>
      <dgm:spPr/>
      <dgm:t>
        <a:bodyPr/>
        <a:lstStyle/>
        <a:p>
          <a:endParaRPr lang="en-GB"/>
        </a:p>
      </dgm:t>
    </dgm:pt>
    <dgm:pt modelId="{FAAE34FF-964A-4B69-9490-83587BE1D8AB}" type="sibTrans" cxnId="{81AB2A86-7247-4E92-8E82-8A1F87FC9260}">
      <dgm:prSet/>
      <dgm:spPr/>
      <dgm:t>
        <a:bodyPr/>
        <a:lstStyle/>
        <a:p>
          <a:endParaRPr lang="en-GB"/>
        </a:p>
      </dgm:t>
    </dgm:pt>
    <dgm:pt modelId="{7F9127A4-7FA6-479D-ACFD-A0AD27B84B0C}" type="pres">
      <dgm:prSet presAssocID="{69384F3C-AFDE-4772-9954-53B6D92F2CFB}" presName="Name0" presStyleCnt="0">
        <dgm:presLayoutVars>
          <dgm:dir/>
          <dgm:resizeHandles val="exact"/>
        </dgm:presLayoutVars>
      </dgm:prSet>
      <dgm:spPr/>
    </dgm:pt>
    <dgm:pt modelId="{F8679CDB-53A7-41D8-9057-B12EB3EB4001}" type="pres">
      <dgm:prSet presAssocID="{4BACBD06-465B-42F7-B853-B6C00927D0D7}" presName="node" presStyleLbl="node1" presStyleIdx="0" presStyleCnt="4">
        <dgm:presLayoutVars>
          <dgm:bulletEnabled val="1"/>
        </dgm:presLayoutVars>
      </dgm:prSet>
      <dgm:spPr/>
    </dgm:pt>
    <dgm:pt modelId="{0A6E8FBC-7167-4876-B1AA-890525698318}" type="pres">
      <dgm:prSet presAssocID="{FBE00C25-EA26-458A-8FCA-234CB1087AD4}" presName="sibTrans" presStyleLbl="sibTrans2D1" presStyleIdx="0" presStyleCnt="3"/>
      <dgm:spPr/>
    </dgm:pt>
    <dgm:pt modelId="{194F7626-EB02-4CE8-8ADA-EC895C211CFC}" type="pres">
      <dgm:prSet presAssocID="{FBE00C25-EA26-458A-8FCA-234CB1087AD4}" presName="connectorText" presStyleLbl="sibTrans2D1" presStyleIdx="0" presStyleCnt="3"/>
      <dgm:spPr/>
    </dgm:pt>
    <dgm:pt modelId="{283E0BE3-DC3C-4386-ADFC-9FC85D790CA9}" type="pres">
      <dgm:prSet presAssocID="{AB8E29DD-528A-4835-B2B5-EDCB9F7CA1DA}" presName="node" presStyleLbl="node1" presStyleIdx="1" presStyleCnt="4">
        <dgm:presLayoutVars>
          <dgm:bulletEnabled val="1"/>
        </dgm:presLayoutVars>
      </dgm:prSet>
      <dgm:spPr/>
    </dgm:pt>
    <dgm:pt modelId="{76B0C8A3-DE86-47D3-8EE8-508846D85F19}" type="pres">
      <dgm:prSet presAssocID="{21A328C9-BF80-4A64-A3C7-30342498F370}" presName="sibTrans" presStyleLbl="sibTrans2D1" presStyleIdx="1" presStyleCnt="3"/>
      <dgm:spPr/>
    </dgm:pt>
    <dgm:pt modelId="{275CB6AF-9DB3-4D79-B2CF-4C7DA79C0E08}" type="pres">
      <dgm:prSet presAssocID="{21A328C9-BF80-4A64-A3C7-30342498F370}" presName="connectorText" presStyleLbl="sibTrans2D1" presStyleIdx="1" presStyleCnt="3"/>
      <dgm:spPr/>
    </dgm:pt>
    <dgm:pt modelId="{B20B4623-F474-4883-9B07-E374E0717E40}" type="pres">
      <dgm:prSet presAssocID="{76DA5E3A-1751-4177-A892-E619359E1C0B}" presName="node" presStyleLbl="node1" presStyleIdx="2" presStyleCnt="4">
        <dgm:presLayoutVars>
          <dgm:bulletEnabled val="1"/>
        </dgm:presLayoutVars>
      </dgm:prSet>
      <dgm:spPr/>
    </dgm:pt>
    <dgm:pt modelId="{A05C7415-877B-4722-A8DB-F0533B81EB1A}" type="pres">
      <dgm:prSet presAssocID="{FAAE34FF-964A-4B69-9490-83587BE1D8AB}" presName="sibTrans" presStyleLbl="sibTrans2D1" presStyleIdx="2" presStyleCnt="3"/>
      <dgm:spPr/>
    </dgm:pt>
    <dgm:pt modelId="{FEC21C1D-1B4A-4C51-8ACC-5D2809AFA8A9}" type="pres">
      <dgm:prSet presAssocID="{FAAE34FF-964A-4B69-9490-83587BE1D8AB}" presName="connectorText" presStyleLbl="sibTrans2D1" presStyleIdx="2" presStyleCnt="3"/>
      <dgm:spPr/>
    </dgm:pt>
    <dgm:pt modelId="{8DF6495D-9AD0-4DD6-933B-57587C576009}" type="pres">
      <dgm:prSet presAssocID="{DBA3ED8E-F1C2-4E7B-B5C4-A2AA44BF288A}" presName="node" presStyleLbl="node1" presStyleIdx="3" presStyleCnt="4">
        <dgm:presLayoutVars>
          <dgm:bulletEnabled val="1"/>
        </dgm:presLayoutVars>
      </dgm:prSet>
      <dgm:spPr/>
    </dgm:pt>
  </dgm:ptLst>
  <dgm:cxnLst>
    <dgm:cxn modelId="{9FF0E704-2A0A-4A2F-8F15-36383A049FEA}" type="presOf" srcId="{FBE00C25-EA26-458A-8FCA-234CB1087AD4}" destId="{194F7626-EB02-4CE8-8ADA-EC895C211CFC}" srcOrd="1" destOrd="0" presId="urn:microsoft.com/office/officeart/2005/8/layout/process1"/>
    <dgm:cxn modelId="{E68A3D1C-4407-4639-8507-59475A94F9DC}" type="presOf" srcId="{FBE00C25-EA26-458A-8FCA-234CB1087AD4}" destId="{0A6E8FBC-7167-4876-B1AA-890525698318}" srcOrd="0" destOrd="0" presId="urn:microsoft.com/office/officeart/2005/8/layout/process1"/>
    <dgm:cxn modelId="{D0005037-0C7A-4417-8DFF-40B2C1F99AA0}" type="presOf" srcId="{21A328C9-BF80-4A64-A3C7-30342498F370}" destId="{76B0C8A3-DE86-47D3-8EE8-508846D85F19}" srcOrd="0" destOrd="0" presId="urn:microsoft.com/office/officeart/2005/8/layout/process1"/>
    <dgm:cxn modelId="{935F9E3A-8FC2-450C-BB2C-F53A8886FFDA}" type="presOf" srcId="{FAAE34FF-964A-4B69-9490-83587BE1D8AB}" destId="{A05C7415-877B-4722-A8DB-F0533B81EB1A}" srcOrd="0" destOrd="0" presId="urn:microsoft.com/office/officeart/2005/8/layout/process1"/>
    <dgm:cxn modelId="{E311685A-223E-47DF-AA1D-D9D66DAC3F6D}" srcId="{69384F3C-AFDE-4772-9954-53B6D92F2CFB}" destId="{4BACBD06-465B-42F7-B853-B6C00927D0D7}" srcOrd="0" destOrd="0" parTransId="{F53F30DA-B3E3-4357-870B-EB7EF78B5651}" sibTransId="{FBE00C25-EA26-458A-8FCA-234CB1087AD4}"/>
    <dgm:cxn modelId="{95F66265-0487-46D4-BAF1-B1984C82E591}" type="presOf" srcId="{21A328C9-BF80-4A64-A3C7-30342498F370}" destId="{275CB6AF-9DB3-4D79-B2CF-4C7DA79C0E08}" srcOrd="1" destOrd="0" presId="urn:microsoft.com/office/officeart/2005/8/layout/process1"/>
    <dgm:cxn modelId="{C6F1E277-D341-4B24-9B2E-E5537B120C7A}" type="presOf" srcId="{AB8E29DD-528A-4835-B2B5-EDCB9F7CA1DA}" destId="{283E0BE3-DC3C-4386-ADFC-9FC85D790CA9}" srcOrd="0" destOrd="0" presId="urn:microsoft.com/office/officeart/2005/8/layout/process1"/>
    <dgm:cxn modelId="{81AB2A86-7247-4E92-8E82-8A1F87FC9260}" srcId="{69384F3C-AFDE-4772-9954-53B6D92F2CFB}" destId="{76DA5E3A-1751-4177-A892-E619359E1C0B}" srcOrd="2" destOrd="0" parTransId="{E0D9FCD2-6227-4AF5-B311-3E0F03390DD8}" sibTransId="{FAAE34FF-964A-4B69-9490-83587BE1D8AB}"/>
    <dgm:cxn modelId="{545F159B-4C86-4DFE-A191-C92A95E3D144}" type="presOf" srcId="{4BACBD06-465B-42F7-B853-B6C00927D0D7}" destId="{F8679CDB-53A7-41D8-9057-B12EB3EB4001}" srcOrd="0" destOrd="0" presId="urn:microsoft.com/office/officeart/2005/8/layout/process1"/>
    <dgm:cxn modelId="{FADEA99C-DF34-4FF4-B3A4-636B2721E3E7}" type="presOf" srcId="{FAAE34FF-964A-4B69-9490-83587BE1D8AB}" destId="{FEC21C1D-1B4A-4C51-8ACC-5D2809AFA8A9}" srcOrd="1" destOrd="0" presId="urn:microsoft.com/office/officeart/2005/8/layout/process1"/>
    <dgm:cxn modelId="{4EFD15B5-7549-415B-A846-0FA1F15C28C4}" srcId="{69384F3C-AFDE-4772-9954-53B6D92F2CFB}" destId="{AB8E29DD-528A-4835-B2B5-EDCB9F7CA1DA}" srcOrd="1" destOrd="0" parTransId="{6B21BCC6-F118-418B-B09E-9B644E2FB61C}" sibTransId="{21A328C9-BF80-4A64-A3C7-30342498F370}"/>
    <dgm:cxn modelId="{E1B4A2BC-7ECA-4A13-B00A-190C569509C9}" type="presOf" srcId="{DBA3ED8E-F1C2-4E7B-B5C4-A2AA44BF288A}" destId="{8DF6495D-9AD0-4DD6-933B-57587C576009}" srcOrd="0" destOrd="0" presId="urn:microsoft.com/office/officeart/2005/8/layout/process1"/>
    <dgm:cxn modelId="{EEBDF1DA-0C3E-4CF5-B65C-50F2E85154AA}" type="presOf" srcId="{69384F3C-AFDE-4772-9954-53B6D92F2CFB}" destId="{7F9127A4-7FA6-479D-ACFD-A0AD27B84B0C}" srcOrd="0" destOrd="0" presId="urn:microsoft.com/office/officeart/2005/8/layout/process1"/>
    <dgm:cxn modelId="{AEE4A4E3-A292-4AEB-9F71-C66A240B7CB9}" type="presOf" srcId="{76DA5E3A-1751-4177-A892-E619359E1C0B}" destId="{B20B4623-F474-4883-9B07-E374E0717E40}" srcOrd="0" destOrd="0" presId="urn:microsoft.com/office/officeart/2005/8/layout/process1"/>
    <dgm:cxn modelId="{08541CF2-86EB-456E-9228-4718FC79E466}" srcId="{69384F3C-AFDE-4772-9954-53B6D92F2CFB}" destId="{DBA3ED8E-F1C2-4E7B-B5C4-A2AA44BF288A}" srcOrd="3" destOrd="0" parTransId="{EC3EDD90-621C-4D63-88AA-F5D27B02EE57}" sibTransId="{BA40756F-5B68-4470-AD08-4CAC89218711}"/>
    <dgm:cxn modelId="{4CC30B66-D7DC-4BD0-88BC-6CF95A2539CC}" type="presParOf" srcId="{7F9127A4-7FA6-479D-ACFD-A0AD27B84B0C}" destId="{F8679CDB-53A7-41D8-9057-B12EB3EB4001}" srcOrd="0" destOrd="0" presId="urn:microsoft.com/office/officeart/2005/8/layout/process1"/>
    <dgm:cxn modelId="{F2FD96EA-7155-4938-9376-89657CC607D4}" type="presParOf" srcId="{7F9127A4-7FA6-479D-ACFD-A0AD27B84B0C}" destId="{0A6E8FBC-7167-4876-B1AA-890525698318}" srcOrd="1" destOrd="0" presId="urn:microsoft.com/office/officeart/2005/8/layout/process1"/>
    <dgm:cxn modelId="{C6339C56-42D0-44A8-8402-6EF0F3A6E1E3}" type="presParOf" srcId="{0A6E8FBC-7167-4876-B1AA-890525698318}" destId="{194F7626-EB02-4CE8-8ADA-EC895C211CFC}" srcOrd="0" destOrd="0" presId="urn:microsoft.com/office/officeart/2005/8/layout/process1"/>
    <dgm:cxn modelId="{970170AD-4AB8-4AFB-8F3C-601C8310642C}" type="presParOf" srcId="{7F9127A4-7FA6-479D-ACFD-A0AD27B84B0C}" destId="{283E0BE3-DC3C-4386-ADFC-9FC85D790CA9}" srcOrd="2" destOrd="0" presId="urn:microsoft.com/office/officeart/2005/8/layout/process1"/>
    <dgm:cxn modelId="{31D40F1C-DF40-482D-B0DF-9469C15E0302}" type="presParOf" srcId="{7F9127A4-7FA6-479D-ACFD-A0AD27B84B0C}" destId="{76B0C8A3-DE86-47D3-8EE8-508846D85F19}" srcOrd="3" destOrd="0" presId="urn:microsoft.com/office/officeart/2005/8/layout/process1"/>
    <dgm:cxn modelId="{4A19B3D0-E331-48A7-8299-38CF482EF7A6}" type="presParOf" srcId="{76B0C8A3-DE86-47D3-8EE8-508846D85F19}" destId="{275CB6AF-9DB3-4D79-B2CF-4C7DA79C0E08}" srcOrd="0" destOrd="0" presId="urn:microsoft.com/office/officeart/2005/8/layout/process1"/>
    <dgm:cxn modelId="{95C39C85-A95E-45E5-ABB2-425DA8D63B39}" type="presParOf" srcId="{7F9127A4-7FA6-479D-ACFD-A0AD27B84B0C}" destId="{B20B4623-F474-4883-9B07-E374E0717E40}" srcOrd="4" destOrd="0" presId="urn:microsoft.com/office/officeart/2005/8/layout/process1"/>
    <dgm:cxn modelId="{CD7EB6B8-82D0-4E08-B883-9CDADF96E1E4}" type="presParOf" srcId="{7F9127A4-7FA6-479D-ACFD-A0AD27B84B0C}" destId="{A05C7415-877B-4722-A8DB-F0533B81EB1A}" srcOrd="5" destOrd="0" presId="urn:microsoft.com/office/officeart/2005/8/layout/process1"/>
    <dgm:cxn modelId="{59DEBD92-7BFD-4444-B3B9-A193D05568C4}" type="presParOf" srcId="{A05C7415-877B-4722-A8DB-F0533B81EB1A}" destId="{FEC21C1D-1B4A-4C51-8ACC-5D2809AFA8A9}" srcOrd="0" destOrd="0" presId="urn:microsoft.com/office/officeart/2005/8/layout/process1"/>
    <dgm:cxn modelId="{99F1E734-C10C-442C-A0A0-51D22500AA4F}" type="presParOf" srcId="{7F9127A4-7FA6-479D-ACFD-A0AD27B84B0C}" destId="{8DF6495D-9AD0-4DD6-933B-57587C576009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384F3C-AFDE-4772-9954-53B6D92F2CF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BACBD06-465B-42F7-B853-B6C00927D0D7}">
      <dgm:prSet phldrT="[Text]"/>
      <dgm:spPr/>
      <dgm:t>
        <a:bodyPr/>
        <a:lstStyle/>
        <a:p>
          <a:r>
            <a:rPr lang="en-GB" dirty="0"/>
            <a:t>Image inspection</a:t>
          </a:r>
        </a:p>
      </dgm:t>
    </dgm:pt>
    <dgm:pt modelId="{F53F30DA-B3E3-4357-870B-EB7EF78B5651}" type="parTrans" cxnId="{E311685A-223E-47DF-AA1D-D9D66DAC3F6D}">
      <dgm:prSet/>
      <dgm:spPr/>
      <dgm:t>
        <a:bodyPr/>
        <a:lstStyle/>
        <a:p>
          <a:endParaRPr lang="en-GB"/>
        </a:p>
      </dgm:t>
    </dgm:pt>
    <dgm:pt modelId="{FBE00C25-EA26-458A-8FCA-234CB1087AD4}" type="sibTrans" cxnId="{E311685A-223E-47DF-AA1D-D9D66DAC3F6D}">
      <dgm:prSet/>
      <dgm:spPr/>
      <dgm:t>
        <a:bodyPr/>
        <a:lstStyle/>
        <a:p>
          <a:endParaRPr lang="en-GB"/>
        </a:p>
      </dgm:t>
    </dgm:pt>
    <dgm:pt modelId="{AB8E29DD-528A-4835-B2B5-EDCB9F7CA1DA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GB" dirty="0"/>
            <a:t>Filtering</a:t>
          </a:r>
        </a:p>
      </dgm:t>
    </dgm:pt>
    <dgm:pt modelId="{6B21BCC6-F118-418B-B09E-9B644E2FB61C}" type="parTrans" cxnId="{4EFD15B5-7549-415B-A846-0FA1F15C28C4}">
      <dgm:prSet/>
      <dgm:spPr/>
      <dgm:t>
        <a:bodyPr/>
        <a:lstStyle/>
        <a:p>
          <a:endParaRPr lang="en-GB"/>
        </a:p>
      </dgm:t>
    </dgm:pt>
    <dgm:pt modelId="{21A328C9-BF80-4A64-A3C7-30342498F370}" type="sibTrans" cxnId="{4EFD15B5-7549-415B-A846-0FA1F15C28C4}">
      <dgm:prSet/>
      <dgm:spPr/>
      <dgm:t>
        <a:bodyPr/>
        <a:lstStyle/>
        <a:p>
          <a:endParaRPr lang="en-GB"/>
        </a:p>
      </dgm:t>
    </dgm:pt>
    <dgm:pt modelId="{DBA3ED8E-F1C2-4E7B-B5C4-A2AA44BF288A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GB" dirty="0"/>
            <a:t>Image measurements</a:t>
          </a:r>
        </a:p>
      </dgm:t>
    </dgm:pt>
    <dgm:pt modelId="{EC3EDD90-621C-4D63-88AA-F5D27B02EE57}" type="parTrans" cxnId="{08541CF2-86EB-456E-9228-4718FC79E466}">
      <dgm:prSet/>
      <dgm:spPr/>
      <dgm:t>
        <a:bodyPr/>
        <a:lstStyle/>
        <a:p>
          <a:endParaRPr lang="en-GB"/>
        </a:p>
      </dgm:t>
    </dgm:pt>
    <dgm:pt modelId="{BA40756F-5B68-4470-AD08-4CAC89218711}" type="sibTrans" cxnId="{08541CF2-86EB-456E-9228-4718FC79E466}">
      <dgm:prSet/>
      <dgm:spPr/>
      <dgm:t>
        <a:bodyPr/>
        <a:lstStyle/>
        <a:p>
          <a:endParaRPr lang="en-GB"/>
        </a:p>
      </dgm:t>
    </dgm:pt>
    <dgm:pt modelId="{76DA5E3A-1751-4177-A892-E619359E1C0B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GB" dirty="0"/>
            <a:t>Segmentation and binary operations</a:t>
          </a:r>
        </a:p>
      </dgm:t>
    </dgm:pt>
    <dgm:pt modelId="{E0D9FCD2-6227-4AF5-B311-3E0F03390DD8}" type="parTrans" cxnId="{81AB2A86-7247-4E92-8E82-8A1F87FC9260}">
      <dgm:prSet/>
      <dgm:spPr/>
      <dgm:t>
        <a:bodyPr/>
        <a:lstStyle/>
        <a:p>
          <a:endParaRPr lang="en-GB"/>
        </a:p>
      </dgm:t>
    </dgm:pt>
    <dgm:pt modelId="{FAAE34FF-964A-4B69-9490-83587BE1D8AB}" type="sibTrans" cxnId="{81AB2A86-7247-4E92-8E82-8A1F87FC9260}">
      <dgm:prSet/>
      <dgm:spPr/>
      <dgm:t>
        <a:bodyPr/>
        <a:lstStyle/>
        <a:p>
          <a:endParaRPr lang="en-GB"/>
        </a:p>
      </dgm:t>
    </dgm:pt>
    <dgm:pt modelId="{7F9127A4-7FA6-479D-ACFD-A0AD27B84B0C}" type="pres">
      <dgm:prSet presAssocID="{69384F3C-AFDE-4772-9954-53B6D92F2CFB}" presName="Name0" presStyleCnt="0">
        <dgm:presLayoutVars>
          <dgm:dir/>
          <dgm:resizeHandles val="exact"/>
        </dgm:presLayoutVars>
      </dgm:prSet>
      <dgm:spPr/>
    </dgm:pt>
    <dgm:pt modelId="{F8679CDB-53A7-41D8-9057-B12EB3EB4001}" type="pres">
      <dgm:prSet presAssocID="{4BACBD06-465B-42F7-B853-B6C00927D0D7}" presName="node" presStyleLbl="node1" presStyleIdx="0" presStyleCnt="4">
        <dgm:presLayoutVars>
          <dgm:bulletEnabled val="1"/>
        </dgm:presLayoutVars>
      </dgm:prSet>
      <dgm:spPr/>
    </dgm:pt>
    <dgm:pt modelId="{0A6E8FBC-7167-4876-B1AA-890525698318}" type="pres">
      <dgm:prSet presAssocID="{FBE00C25-EA26-458A-8FCA-234CB1087AD4}" presName="sibTrans" presStyleLbl="sibTrans2D1" presStyleIdx="0" presStyleCnt="3"/>
      <dgm:spPr/>
    </dgm:pt>
    <dgm:pt modelId="{194F7626-EB02-4CE8-8ADA-EC895C211CFC}" type="pres">
      <dgm:prSet presAssocID="{FBE00C25-EA26-458A-8FCA-234CB1087AD4}" presName="connectorText" presStyleLbl="sibTrans2D1" presStyleIdx="0" presStyleCnt="3"/>
      <dgm:spPr/>
    </dgm:pt>
    <dgm:pt modelId="{283E0BE3-DC3C-4386-ADFC-9FC85D790CA9}" type="pres">
      <dgm:prSet presAssocID="{AB8E29DD-528A-4835-B2B5-EDCB9F7CA1DA}" presName="node" presStyleLbl="node1" presStyleIdx="1" presStyleCnt="4">
        <dgm:presLayoutVars>
          <dgm:bulletEnabled val="1"/>
        </dgm:presLayoutVars>
      </dgm:prSet>
      <dgm:spPr/>
    </dgm:pt>
    <dgm:pt modelId="{76B0C8A3-DE86-47D3-8EE8-508846D85F19}" type="pres">
      <dgm:prSet presAssocID="{21A328C9-BF80-4A64-A3C7-30342498F370}" presName="sibTrans" presStyleLbl="sibTrans2D1" presStyleIdx="1" presStyleCnt="3"/>
      <dgm:spPr/>
    </dgm:pt>
    <dgm:pt modelId="{275CB6AF-9DB3-4D79-B2CF-4C7DA79C0E08}" type="pres">
      <dgm:prSet presAssocID="{21A328C9-BF80-4A64-A3C7-30342498F370}" presName="connectorText" presStyleLbl="sibTrans2D1" presStyleIdx="1" presStyleCnt="3"/>
      <dgm:spPr/>
    </dgm:pt>
    <dgm:pt modelId="{B20B4623-F474-4883-9B07-E374E0717E40}" type="pres">
      <dgm:prSet presAssocID="{76DA5E3A-1751-4177-A892-E619359E1C0B}" presName="node" presStyleLbl="node1" presStyleIdx="2" presStyleCnt="4">
        <dgm:presLayoutVars>
          <dgm:bulletEnabled val="1"/>
        </dgm:presLayoutVars>
      </dgm:prSet>
      <dgm:spPr/>
    </dgm:pt>
    <dgm:pt modelId="{A05C7415-877B-4722-A8DB-F0533B81EB1A}" type="pres">
      <dgm:prSet presAssocID="{FAAE34FF-964A-4B69-9490-83587BE1D8AB}" presName="sibTrans" presStyleLbl="sibTrans2D1" presStyleIdx="2" presStyleCnt="3"/>
      <dgm:spPr/>
    </dgm:pt>
    <dgm:pt modelId="{FEC21C1D-1B4A-4C51-8ACC-5D2809AFA8A9}" type="pres">
      <dgm:prSet presAssocID="{FAAE34FF-964A-4B69-9490-83587BE1D8AB}" presName="connectorText" presStyleLbl="sibTrans2D1" presStyleIdx="2" presStyleCnt="3"/>
      <dgm:spPr/>
    </dgm:pt>
    <dgm:pt modelId="{8DF6495D-9AD0-4DD6-933B-57587C576009}" type="pres">
      <dgm:prSet presAssocID="{DBA3ED8E-F1C2-4E7B-B5C4-A2AA44BF288A}" presName="node" presStyleLbl="node1" presStyleIdx="3" presStyleCnt="4">
        <dgm:presLayoutVars>
          <dgm:bulletEnabled val="1"/>
        </dgm:presLayoutVars>
      </dgm:prSet>
      <dgm:spPr/>
    </dgm:pt>
  </dgm:ptLst>
  <dgm:cxnLst>
    <dgm:cxn modelId="{9FF0E704-2A0A-4A2F-8F15-36383A049FEA}" type="presOf" srcId="{FBE00C25-EA26-458A-8FCA-234CB1087AD4}" destId="{194F7626-EB02-4CE8-8ADA-EC895C211CFC}" srcOrd="1" destOrd="0" presId="urn:microsoft.com/office/officeart/2005/8/layout/process1"/>
    <dgm:cxn modelId="{E68A3D1C-4407-4639-8507-59475A94F9DC}" type="presOf" srcId="{FBE00C25-EA26-458A-8FCA-234CB1087AD4}" destId="{0A6E8FBC-7167-4876-B1AA-890525698318}" srcOrd="0" destOrd="0" presId="urn:microsoft.com/office/officeart/2005/8/layout/process1"/>
    <dgm:cxn modelId="{D0005037-0C7A-4417-8DFF-40B2C1F99AA0}" type="presOf" srcId="{21A328C9-BF80-4A64-A3C7-30342498F370}" destId="{76B0C8A3-DE86-47D3-8EE8-508846D85F19}" srcOrd="0" destOrd="0" presId="urn:microsoft.com/office/officeart/2005/8/layout/process1"/>
    <dgm:cxn modelId="{935F9E3A-8FC2-450C-BB2C-F53A8886FFDA}" type="presOf" srcId="{FAAE34FF-964A-4B69-9490-83587BE1D8AB}" destId="{A05C7415-877B-4722-A8DB-F0533B81EB1A}" srcOrd="0" destOrd="0" presId="urn:microsoft.com/office/officeart/2005/8/layout/process1"/>
    <dgm:cxn modelId="{E311685A-223E-47DF-AA1D-D9D66DAC3F6D}" srcId="{69384F3C-AFDE-4772-9954-53B6D92F2CFB}" destId="{4BACBD06-465B-42F7-B853-B6C00927D0D7}" srcOrd="0" destOrd="0" parTransId="{F53F30DA-B3E3-4357-870B-EB7EF78B5651}" sibTransId="{FBE00C25-EA26-458A-8FCA-234CB1087AD4}"/>
    <dgm:cxn modelId="{95F66265-0487-46D4-BAF1-B1984C82E591}" type="presOf" srcId="{21A328C9-BF80-4A64-A3C7-30342498F370}" destId="{275CB6AF-9DB3-4D79-B2CF-4C7DA79C0E08}" srcOrd="1" destOrd="0" presId="urn:microsoft.com/office/officeart/2005/8/layout/process1"/>
    <dgm:cxn modelId="{C6F1E277-D341-4B24-9B2E-E5537B120C7A}" type="presOf" srcId="{AB8E29DD-528A-4835-B2B5-EDCB9F7CA1DA}" destId="{283E0BE3-DC3C-4386-ADFC-9FC85D790CA9}" srcOrd="0" destOrd="0" presId="urn:microsoft.com/office/officeart/2005/8/layout/process1"/>
    <dgm:cxn modelId="{81AB2A86-7247-4E92-8E82-8A1F87FC9260}" srcId="{69384F3C-AFDE-4772-9954-53B6D92F2CFB}" destId="{76DA5E3A-1751-4177-A892-E619359E1C0B}" srcOrd="2" destOrd="0" parTransId="{E0D9FCD2-6227-4AF5-B311-3E0F03390DD8}" sibTransId="{FAAE34FF-964A-4B69-9490-83587BE1D8AB}"/>
    <dgm:cxn modelId="{545F159B-4C86-4DFE-A191-C92A95E3D144}" type="presOf" srcId="{4BACBD06-465B-42F7-B853-B6C00927D0D7}" destId="{F8679CDB-53A7-41D8-9057-B12EB3EB4001}" srcOrd="0" destOrd="0" presId="urn:microsoft.com/office/officeart/2005/8/layout/process1"/>
    <dgm:cxn modelId="{FADEA99C-DF34-4FF4-B3A4-636B2721E3E7}" type="presOf" srcId="{FAAE34FF-964A-4B69-9490-83587BE1D8AB}" destId="{FEC21C1D-1B4A-4C51-8ACC-5D2809AFA8A9}" srcOrd="1" destOrd="0" presId="urn:microsoft.com/office/officeart/2005/8/layout/process1"/>
    <dgm:cxn modelId="{4EFD15B5-7549-415B-A846-0FA1F15C28C4}" srcId="{69384F3C-AFDE-4772-9954-53B6D92F2CFB}" destId="{AB8E29DD-528A-4835-B2B5-EDCB9F7CA1DA}" srcOrd="1" destOrd="0" parTransId="{6B21BCC6-F118-418B-B09E-9B644E2FB61C}" sibTransId="{21A328C9-BF80-4A64-A3C7-30342498F370}"/>
    <dgm:cxn modelId="{E1B4A2BC-7ECA-4A13-B00A-190C569509C9}" type="presOf" srcId="{DBA3ED8E-F1C2-4E7B-B5C4-A2AA44BF288A}" destId="{8DF6495D-9AD0-4DD6-933B-57587C576009}" srcOrd="0" destOrd="0" presId="urn:microsoft.com/office/officeart/2005/8/layout/process1"/>
    <dgm:cxn modelId="{EEBDF1DA-0C3E-4CF5-B65C-50F2E85154AA}" type="presOf" srcId="{69384F3C-AFDE-4772-9954-53B6D92F2CFB}" destId="{7F9127A4-7FA6-479D-ACFD-A0AD27B84B0C}" srcOrd="0" destOrd="0" presId="urn:microsoft.com/office/officeart/2005/8/layout/process1"/>
    <dgm:cxn modelId="{AEE4A4E3-A292-4AEB-9F71-C66A240B7CB9}" type="presOf" srcId="{76DA5E3A-1751-4177-A892-E619359E1C0B}" destId="{B20B4623-F474-4883-9B07-E374E0717E40}" srcOrd="0" destOrd="0" presId="urn:microsoft.com/office/officeart/2005/8/layout/process1"/>
    <dgm:cxn modelId="{08541CF2-86EB-456E-9228-4718FC79E466}" srcId="{69384F3C-AFDE-4772-9954-53B6D92F2CFB}" destId="{DBA3ED8E-F1C2-4E7B-B5C4-A2AA44BF288A}" srcOrd="3" destOrd="0" parTransId="{EC3EDD90-621C-4D63-88AA-F5D27B02EE57}" sibTransId="{BA40756F-5B68-4470-AD08-4CAC89218711}"/>
    <dgm:cxn modelId="{4CC30B66-D7DC-4BD0-88BC-6CF95A2539CC}" type="presParOf" srcId="{7F9127A4-7FA6-479D-ACFD-A0AD27B84B0C}" destId="{F8679CDB-53A7-41D8-9057-B12EB3EB4001}" srcOrd="0" destOrd="0" presId="urn:microsoft.com/office/officeart/2005/8/layout/process1"/>
    <dgm:cxn modelId="{F2FD96EA-7155-4938-9376-89657CC607D4}" type="presParOf" srcId="{7F9127A4-7FA6-479D-ACFD-A0AD27B84B0C}" destId="{0A6E8FBC-7167-4876-B1AA-890525698318}" srcOrd="1" destOrd="0" presId="urn:microsoft.com/office/officeart/2005/8/layout/process1"/>
    <dgm:cxn modelId="{C6339C56-42D0-44A8-8402-6EF0F3A6E1E3}" type="presParOf" srcId="{0A6E8FBC-7167-4876-B1AA-890525698318}" destId="{194F7626-EB02-4CE8-8ADA-EC895C211CFC}" srcOrd="0" destOrd="0" presId="urn:microsoft.com/office/officeart/2005/8/layout/process1"/>
    <dgm:cxn modelId="{970170AD-4AB8-4AFB-8F3C-601C8310642C}" type="presParOf" srcId="{7F9127A4-7FA6-479D-ACFD-A0AD27B84B0C}" destId="{283E0BE3-DC3C-4386-ADFC-9FC85D790CA9}" srcOrd="2" destOrd="0" presId="urn:microsoft.com/office/officeart/2005/8/layout/process1"/>
    <dgm:cxn modelId="{31D40F1C-DF40-482D-B0DF-9469C15E0302}" type="presParOf" srcId="{7F9127A4-7FA6-479D-ACFD-A0AD27B84B0C}" destId="{76B0C8A3-DE86-47D3-8EE8-508846D85F19}" srcOrd="3" destOrd="0" presId="urn:microsoft.com/office/officeart/2005/8/layout/process1"/>
    <dgm:cxn modelId="{4A19B3D0-E331-48A7-8299-38CF482EF7A6}" type="presParOf" srcId="{76B0C8A3-DE86-47D3-8EE8-508846D85F19}" destId="{275CB6AF-9DB3-4D79-B2CF-4C7DA79C0E08}" srcOrd="0" destOrd="0" presId="urn:microsoft.com/office/officeart/2005/8/layout/process1"/>
    <dgm:cxn modelId="{95C39C85-A95E-45E5-ABB2-425DA8D63B39}" type="presParOf" srcId="{7F9127A4-7FA6-479D-ACFD-A0AD27B84B0C}" destId="{B20B4623-F474-4883-9B07-E374E0717E40}" srcOrd="4" destOrd="0" presId="urn:microsoft.com/office/officeart/2005/8/layout/process1"/>
    <dgm:cxn modelId="{CD7EB6B8-82D0-4E08-B883-9CDADF96E1E4}" type="presParOf" srcId="{7F9127A4-7FA6-479D-ACFD-A0AD27B84B0C}" destId="{A05C7415-877B-4722-A8DB-F0533B81EB1A}" srcOrd="5" destOrd="0" presId="urn:microsoft.com/office/officeart/2005/8/layout/process1"/>
    <dgm:cxn modelId="{59DEBD92-7BFD-4444-B3B9-A193D05568C4}" type="presParOf" srcId="{A05C7415-877B-4722-A8DB-F0533B81EB1A}" destId="{FEC21C1D-1B4A-4C51-8ACC-5D2809AFA8A9}" srcOrd="0" destOrd="0" presId="urn:microsoft.com/office/officeart/2005/8/layout/process1"/>
    <dgm:cxn modelId="{99F1E734-C10C-442C-A0A0-51D22500AA4F}" type="presParOf" srcId="{7F9127A4-7FA6-479D-ACFD-A0AD27B84B0C}" destId="{8DF6495D-9AD0-4DD6-933B-57587C576009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9384F3C-AFDE-4772-9954-53B6D92F2CF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BACBD06-465B-42F7-B853-B6C00927D0D7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GB" dirty="0"/>
            <a:t>Image inspection</a:t>
          </a:r>
        </a:p>
      </dgm:t>
    </dgm:pt>
    <dgm:pt modelId="{F53F30DA-B3E3-4357-870B-EB7EF78B5651}" type="parTrans" cxnId="{E311685A-223E-47DF-AA1D-D9D66DAC3F6D}">
      <dgm:prSet/>
      <dgm:spPr/>
      <dgm:t>
        <a:bodyPr/>
        <a:lstStyle/>
        <a:p>
          <a:endParaRPr lang="en-GB"/>
        </a:p>
      </dgm:t>
    </dgm:pt>
    <dgm:pt modelId="{FBE00C25-EA26-458A-8FCA-234CB1087AD4}" type="sibTrans" cxnId="{E311685A-223E-47DF-AA1D-D9D66DAC3F6D}">
      <dgm:prSet/>
      <dgm:spPr/>
      <dgm:t>
        <a:bodyPr/>
        <a:lstStyle/>
        <a:p>
          <a:endParaRPr lang="en-GB"/>
        </a:p>
      </dgm:t>
    </dgm:pt>
    <dgm:pt modelId="{AB8E29DD-528A-4835-B2B5-EDCB9F7CA1DA}">
      <dgm:prSet phldrT="[Text]"/>
      <dgm:spPr>
        <a:solidFill>
          <a:schemeClr val="accent1"/>
        </a:solidFill>
      </dgm:spPr>
      <dgm:t>
        <a:bodyPr/>
        <a:lstStyle/>
        <a:p>
          <a:r>
            <a:rPr lang="en-GB" dirty="0"/>
            <a:t>Filtering</a:t>
          </a:r>
        </a:p>
      </dgm:t>
    </dgm:pt>
    <dgm:pt modelId="{6B21BCC6-F118-418B-B09E-9B644E2FB61C}" type="parTrans" cxnId="{4EFD15B5-7549-415B-A846-0FA1F15C28C4}">
      <dgm:prSet/>
      <dgm:spPr/>
      <dgm:t>
        <a:bodyPr/>
        <a:lstStyle/>
        <a:p>
          <a:endParaRPr lang="en-GB"/>
        </a:p>
      </dgm:t>
    </dgm:pt>
    <dgm:pt modelId="{21A328C9-BF80-4A64-A3C7-30342498F370}" type="sibTrans" cxnId="{4EFD15B5-7549-415B-A846-0FA1F15C28C4}">
      <dgm:prSet/>
      <dgm:spPr/>
      <dgm:t>
        <a:bodyPr/>
        <a:lstStyle/>
        <a:p>
          <a:endParaRPr lang="en-GB"/>
        </a:p>
      </dgm:t>
    </dgm:pt>
    <dgm:pt modelId="{DBA3ED8E-F1C2-4E7B-B5C4-A2AA44BF288A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GB" dirty="0"/>
            <a:t>Image measurements</a:t>
          </a:r>
        </a:p>
      </dgm:t>
    </dgm:pt>
    <dgm:pt modelId="{EC3EDD90-621C-4D63-88AA-F5D27B02EE57}" type="parTrans" cxnId="{08541CF2-86EB-456E-9228-4718FC79E466}">
      <dgm:prSet/>
      <dgm:spPr/>
      <dgm:t>
        <a:bodyPr/>
        <a:lstStyle/>
        <a:p>
          <a:endParaRPr lang="en-GB"/>
        </a:p>
      </dgm:t>
    </dgm:pt>
    <dgm:pt modelId="{BA40756F-5B68-4470-AD08-4CAC89218711}" type="sibTrans" cxnId="{08541CF2-86EB-456E-9228-4718FC79E466}">
      <dgm:prSet/>
      <dgm:spPr/>
      <dgm:t>
        <a:bodyPr/>
        <a:lstStyle/>
        <a:p>
          <a:endParaRPr lang="en-GB"/>
        </a:p>
      </dgm:t>
    </dgm:pt>
    <dgm:pt modelId="{76DA5E3A-1751-4177-A892-E619359E1C0B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GB" dirty="0"/>
            <a:t>Segmentation and binary operations</a:t>
          </a:r>
        </a:p>
      </dgm:t>
    </dgm:pt>
    <dgm:pt modelId="{E0D9FCD2-6227-4AF5-B311-3E0F03390DD8}" type="parTrans" cxnId="{81AB2A86-7247-4E92-8E82-8A1F87FC9260}">
      <dgm:prSet/>
      <dgm:spPr/>
      <dgm:t>
        <a:bodyPr/>
        <a:lstStyle/>
        <a:p>
          <a:endParaRPr lang="en-GB"/>
        </a:p>
      </dgm:t>
    </dgm:pt>
    <dgm:pt modelId="{FAAE34FF-964A-4B69-9490-83587BE1D8AB}" type="sibTrans" cxnId="{81AB2A86-7247-4E92-8E82-8A1F87FC9260}">
      <dgm:prSet/>
      <dgm:spPr/>
      <dgm:t>
        <a:bodyPr/>
        <a:lstStyle/>
        <a:p>
          <a:endParaRPr lang="en-GB"/>
        </a:p>
      </dgm:t>
    </dgm:pt>
    <dgm:pt modelId="{7F9127A4-7FA6-479D-ACFD-A0AD27B84B0C}" type="pres">
      <dgm:prSet presAssocID="{69384F3C-AFDE-4772-9954-53B6D92F2CFB}" presName="Name0" presStyleCnt="0">
        <dgm:presLayoutVars>
          <dgm:dir/>
          <dgm:resizeHandles val="exact"/>
        </dgm:presLayoutVars>
      </dgm:prSet>
      <dgm:spPr/>
    </dgm:pt>
    <dgm:pt modelId="{F8679CDB-53A7-41D8-9057-B12EB3EB4001}" type="pres">
      <dgm:prSet presAssocID="{4BACBD06-465B-42F7-B853-B6C00927D0D7}" presName="node" presStyleLbl="node1" presStyleIdx="0" presStyleCnt="4">
        <dgm:presLayoutVars>
          <dgm:bulletEnabled val="1"/>
        </dgm:presLayoutVars>
      </dgm:prSet>
      <dgm:spPr/>
    </dgm:pt>
    <dgm:pt modelId="{0A6E8FBC-7167-4876-B1AA-890525698318}" type="pres">
      <dgm:prSet presAssocID="{FBE00C25-EA26-458A-8FCA-234CB1087AD4}" presName="sibTrans" presStyleLbl="sibTrans2D1" presStyleIdx="0" presStyleCnt="3"/>
      <dgm:spPr/>
    </dgm:pt>
    <dgm:pt modelId="{194F7626-EB02-4CE8-8ADA-EC895C211CFC}" type="pres">
      <dgm:prSet presAssocID="{FBE00C25-EA26-458A-8FCA-234CB1087AD4}" presName="connectorText" presStyleLbl="sibTrans2D1" presStyleIdx="0" presStyleCnt="3"/>
      <dgm:spPr/>
    </dgm:pt>
    <dgm:pt modelId="{283E0BE3-DC3C-4386-ADFC-9FC85D790CA9}" type="pres">
      <dgm:prSet presAssocID="{AB8E29DD-528A-4835-B2B5-EDCB9F7CA1DA}" presName="node" presStyleLbl="node1" presStyleIdx="1" presStyleCnt="4">
        <dgm:presLayoutVars>
          <dgm:bulletEnabled val="1"/>
        </dgm:presLayoutVars>
      </dgm:prSet>
      <dgm:spPr/>
    </dgm:pt>
    <dgm:pt modelId="{76B0C8A3-DE86-47D3-8EE8-508846D85F19}" type="pres">
      <dgm:prSet presAssocID="{21A328C9-BF80-4A64-A3C7-30342498F370}" presName="sibTrans" presStyleLbl="sibTrans2D1" presStyleIdx="1" presStyleCnt="3"/>
      <dgm:spPr/>
    </dgm:pt>
    <dgm:pt modelId="{275CB6AF-9DB3-4D79-B2CF-4C7DA79C0E08}" type="pres">
      <dgm:prSet presAssocID="{21A328C9-BF80-4A64-A3C7-30342498F370}" presName="connectorText" presStyleLbl="sibTrans2D1" presStyleIdx="1" presStyleCnt="3"/>
      <dgm:spPr/>
    </dgm:pt>
    <dgm:pt modelId="{B20B4623-F474-4883-9B07-E374E0717E40}" type="pres">
      <dgm:prSet presAssocID="{76DA5E3A-1751-4177-A892-E619359E1C0B}" presName="node" presStyleLbl="node1" presStyleIdx="2" presStyleCnt="4">
        <dgm:presLayoutVars>
          <dgm:bulletEnabled val="1"/>
        </dgm:presLayoutVars>
      </dgm:prSet>
      <dgm:spPr/>
    </dgm:pt>
    <dgm:pt modelId="{A05C7415-877B-4722-A8DB-F0533B81EB1A}" type="pres">
      <dgm:prSet presAssocID="{FAAE34FF-964A-4B69-9490-83587BE1D8AB}" presName="sibTrans" presStyleLbl="sibTrans2D1" presStyleIdx="2" presStyleCnt="3"/>
      <dgm:spPr/>
    </dgm:pt>
    <dgm:pt modelId="{FEC21C1D-1B4A-4C51-8ACC-5D2809AFA8A9}" type="pres">
      <dgm:prSet presAssocID="{FAAE34FF-964A-4B69-9490-83587BE1D8AB}" presName="connectorText" presStyleLbl="sibTrans2D1" presStyleIdx="2" presStyleCnt="3"/>
      <dgm:spPr/>
    </dgm:pt>
    <dgm:pt modelId="{8DF6495D-9AD0-4DD6-933B-57587C576009}" type="pres">
      <dgm:prSet presAssocID="{DBA3ED8E-F1C2-4E7B-B5C4-A2AA44BF288A}" presName="node" presStyleLbl="node1" presStyleIdx="3" presStyleCnt="4">
        <dgm:presLayoutVars>
          <dgm:bulletEnabled val="1"/>
        </dgm:presLayoutVars>
      </dgm:prSet>
      <dgm:spPr/>
    </dgm:pt>
  </dgm:ptLst>
  <dgm:cxnLst>
    <dgm:cxn modelId="{9FF0E704-2A0A-4A2F-8F15-36383A049FEA}" type="presOf" srcId="{FBE00C25-EA26-458A-8FCA-234CB1087AD4}" destId="{194F7626-EB02-4CE8-8ADA-EC895C211CFC}" srcOrd="1" destOrd="0" presId="urn:microsoft.com/office/officeart/2005/8/layout/process1"/>
    <dgm:cxn modelId="{E68A3D1C-4407-4639-8507-59475A94F9DC}" type="presOf" srcId="{FBE00C25-EA26-458A-8FCA-234CB1087AD4}" destId="{0A6E8FBC-7167-4876-B1AA-890525698318}" srcOrd="0" destOrd="0" presId="urn:microsoft.com/office/officeart/2005/8/layout/process1"/>
    <dgm:cxn modelId="{D0005037-0C7A-4417-8DFF-40B2C1F99AA0}" type="presOf" srcId="{21A328C9-BF80-4A64-A3C7-30342498F370}" destId="{76B0C8A3-DE86-47D3-8EE8-508846D85F19}" srcOrd="0" destOrd="0" presId="urn:microsoft.com/office/officeart/2005/8/layout/process1"/>
    <dgm:cxn modelId="{935F9E3A-8FC2-450C-BB2C-F53A8886FFDA}" type="presOf" srcId="{FAAE34FF-964A-4B69-9490-83587BE1D8AB}" destId="{A05C7415-877B-4722-A8DB-F0533B81EB1A}" srcOrd="0" destOrd="0" presId="urn:microsoft.com/office/officeart/2005/8/layout/process1"/>
    <dgm:cxn modelId="{E311685A-223E-47DF-AA1D-D9D66DAC3F6D}" srcId="{69384F3C-AFDE-4772-9954-53B6D92F2CFB}" destId="{4BACBD06-465B-42F7-B853-B6C00927D0D7}" srcOrd="0" destOrd="0" parTransId="{F53F30DA-B3E3-4357-870B-EB7EF78B5651}" sibTransId="{FBE00C25-EA26-458A-8FCA-234CB1087AD4}"/>
    <dgm:cxn modelId="{95F66265-0487-46D4-BAF1-B1984C82E591}" type="presOf" srcId="{21A328C9-BF80-4A64-A3C7-30342498F370}" destId="{275CB6AF-9DB3-4D79-B2CF-4C7DA79C0E08}" srcOrd="1" destOrd="0" presId="urn:microsoft.com/office/officeart/2005/8/layout/process1"/>
    <dgm:cxn modelId="{C6F1E277-D341-4B24-9B2E-E5537B120C7A}" type="presOf" srcId="{AB8E29DD-528A-4835-B2B5-EDCB9F7CA1DA}" destId="{283E0BE3-DC3C-4386-ADFC-9FC85D790CA9}" srcOrd="0" destOrd="0" presId="urn:microsoft.com/office/officeart/2005/8/layout/process1"/>
    <dgm:cxn modelId="{81AB2A86-7247-4E92-8E82-8A1F87FC9260}" srcId="{69384F3C-AFDE-4772-9954-53B6D92F2CFB}" destId="{76DA5E3A-1751-4177-A892-E619359E1C0B}" srcOrd="2" destOrd="0" parTransId="{E0D9FCD2-6227-4AF5-B311-3E0F03390DD8}" sibTransId="{FAAE34FF-964A-4B69-9490-83587BE1D8AB}"/>
    <dgm:cxn modelId="{545F159B-4C86-4DFE-A191-C92A95E3D144}" type="presOf" srcId="{4BACBD06-465B-42F7-B853-B6C00927D0D7}" destId="{F8679CDB-53A7-41D8-9057-B12EB3EB4001}" srcOrd="0" destOrd="0" presId="urn:microsoft.com/office/officeart/2005/8/layout/process1"/>
    <dgm:cxn modelId="{FADEA99C-DF34-4FF4-B3A4-636B2721E3E7}" type="presOf" srcId="{FAAE34FF-964A-4B69-9490-83587BE1D8AB}" destId="{FEC21C1D-1B4A-4C51-8ACC-5D2809AFA8A9}" srcOrd="1" destOrd="0" presId="urn:microsoft.com/office/officeart/2005/8/layout/process1"/>
    <dgm:cxn modelId="{4EFD15B5-7549-415B-A846-0FA1F15C28C4}" srcId="{69384F3C-AFDE-4772-9954-53B6D92F2CFB}" destId="{AB8E29DD-528A-4835-B2B5-EDCB9F7CA1DA}" srcOrd="1" destOrd="0" parTransId="{6B21BCC6-F118-418B-B09E-9B644E2FB61C}" sibTransId="{21A328C9-BF80-4A64-A3C7-30342498F370}"/>
    <dgm:cxn modelId="{E1B4A2BC-7ECA-4A13-B00A-190C569509C9}" type="presOf" srcId="{DBA3ED8E-F1C2-4E7B-B5C4-A2AA44BF288A}" destId="{8DF6495D-9AD0-4DD6-933B-57587C576009}" srcOrd="0" destOrd="0" presId="urn:microsoft.com/office/officeart/2005/8/layout/process1"/>
    <dgm:cxn modelId="{EEBDF1DA-0C3E-4CF5-B65C-50F2E85154AA}" type="presOf" srcId="{69384F3C-AFDE-4772-9954-53B6D92F2CFB}" destId="{7F9127A4-7FA6-479D-ACFD-A0AD27B84B0C}" srcOrd="0" destOrd="0" presId="urn:microsoft.com/office/officeart/2005/8/layout/process1"/>
    <dgm:cxn modelId="{AEE4A4E3-A292-4AEB-9F71-C66A240B7CB9}" type="presOf" srcId="{76DA5E3A-1751-4177-A892-E619359E1C0B}" destId="{B20B4623-F474-4883-9B07-E374E0717E40}" srcOrd="0" destOrd="0" presId="urn:microsoft.com/office/officeart/2005/8/layout/process1"/>
    <dgm:cxn modelId="{08541CF2-86EB-456E-9228-4718FC79E466}" srcId="{69384F3C-AFDE-4772-9954-53B6D92F2CFB}" destId="{DBA3ED8E-F1C2-4E7B-B5C4-A2AA44BF288A}" srcOrd="3" destOrd="0" parTransId="{EC3EDD90-621C-4D63-88AA-F5D27B02EE57}" sibTransId="{BA40756F-5B68-4470-AD08-4CAC89218711}"/>
    <dgm:cxn modelId="{4CC30B66-D7DC-4BD0-88BC-6CF95A2539CC}" type="presParOf" srcId="{7F9127A4-7FA6-479D-ACFD-A0AD27B84B0C}" destId="{F8679CDB-53A7-41D8-9057-B12EB3EB4001}" srcOrd="0" destOrd="0" presId="urn:microsoft.com/office/officeart/2005/8/layout/process1"/>
    <dgm:cxn modelId="{F2FD96EA-7155-4938-9376-89657CC607D4}" type="presParOf" srcId="{7F9127A4-7FA6-479D-ACFD-A0AD27B84B0C}" destId="{0A6E8FBC-7167-4876-B1AA-890525698318}" srcOrd="1" destOrd="0" presId="urn:microsoft.com/office/officeart/2005/8/layout/process1"/>
    <dgm:cxn modelId="{C6339C56-42D0-44A8-8402-6EF0F3A6E1E3}" type="presParOf" srcId="{0A6E8FBC-7167-4876-B1AA-890525698318}" destId="{194F7626-EB02-4CE8-8ADA-EC895C211CFC}" srcOrd="0" destOrd="0" presId="urn:microsoft.com/office/officeart/2005/8/layout/process1"/>
    <dgm:cxn modelId="{970170AD-4AB8-4AFB-8F3C-601C8310642C}" type="presParOf" srcId="{7F9127A4-7FA6-479D-ACFD-A0AD27B84B0C}" destId="{283E0BE3-DC3C-4386-ADFC-9FC85D790CA9}" srcOrd="2" destOrd="0" presId="urn:microsoft.com/office/officeart/2005/8/layout/process1"/>
    <dgm:cxn modelId="{31D40F1C-DF40-482D-B0DF-9469C15E0302}" type="presParOf" srcId="{7F9127A4-7FA6-479D-ACFD-A0AD27B84B0C}" destId="{76B0C8A3-DE86-47D3-8EE8-508846D85F19}" srcOrd="3" destOrd="0" presId="urn:microsoft.com/office/officeart/2005/8/layout/process1"/>
    <dgm:cxn modelId="{4A19B3D0-E331-48A7-8299-38CF482EF7A6}" type="presParOf" srcId="{76B0C8A3-DE86-47D3-8EE8-508846D85F19}" destId="{275CB6AF-9DB3-4D79-B2CF-4C7DA79C0E08}" srcOrd="0" destOrd="0" presId="urn:microsoft.com/office/officeart/2005/8/layout/process1"/>
    <dgm:cxn modelId="{95C39C85-A95E-45E5-ABB2-425DA8D63B39}" type="presParOf" srcId="{7F9127A4-7FA6-479D-ACFD-A0AD27B84B0C}" destId="{B20B4623-F474-4883-9B07-E374E0717E40}" srcOrd="4" destOrd="0" presId="urn:microsoft.com/office/officeart/2005/8/layout/process1"/>
    <dgm:cxn modelId="{CD7EB6B8-82D0-4E08-B883-9CDADF96E1E4}" type="presParOf" srcId="{7F9127A4-7FA6-479D-ACFD-A0AD27B84B0C}" destId="{A05C7415-877B-4722-A8DB-F0533B81EB1A}" srcOrd="5" destOrd="0" presId="urn:microsoft.com/office/officeart/2005/8/layout/process1"/>
    <dgm:cxn modelId="{59DEBD92-7BFD-4444-B3B9-A193D05568C4}" type="presParOf" srcId="{A05C7415-877B-4722-A8DB-F0533B81EB1A}" destId="{FEC21C1D-1B4A-4C51-8ACC-5D2809AFA8A9}" srcOrd="0" destOrd="0" presId="urn:microsoft.com/office/officeart/2005/8/layout/process1"/>
    <dgm:cxn modelId="{99F1E734-C10C-442C-A0A0-51D22500AA4F}" type="presParOf" srcId="{7F9127A4-7FA6-479D-ACFD-A0AD27B84B0C}" destId="{8DF6495D-9AD0-4DD6-933B-57587C576009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9384F3C-AFDE-4772-9954-53B6D92F2CF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BACBD06-465B-42F7-B853-B6C00927D0D7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GB" dirty="0"/>
            <a:t>Image inspection</a:t>
          </a:r>
        </a:p>
      </dgm:t>
    </dgm:pt>
    <dgm:pt modelId="{F53F30DA-B3E3-4357-870B-EB7EF78B5651}" type="parTrans" cxnId="{E311685A-223E-47DF-AA1D-D9D66DAC3F6D}">
      <dgm:prSet/>
      <dgm:spPr/>
      <dgm:t>
        <a:bodyPr/>
        <a:lstStyle/>
        <a:p>
          <a:endParaRPr lang="en-GB"/>
        </a:p>
      </dgm:t>
    </dgm:pt>
    <dgm:pt modelId="{FBE00C25-EA26-458A-8FCA-234CB1087AD4}" type="sibTrans" cxnId="{E311685A-223E-47DF-AA1D-D9D66DAC3F6D}">
      <dgm:prSet/>
      <dgm:spPr/>
      <dgm:t>
        <a:bodyPr/>
        <a:lstStyle/>
        <a:p>
          <a:endParaRPr lang="en-GB"/>
        </a:p>
      </dgm:t>
    </dgm:pt>
    <dgm:pt modelId="{AB8E29DD-528A-4835-B2B5-EDCB9F7CA1DA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GB" dirty="0"/>
            <a:t>Filtering</a:t>
          </a:r>
        </a:p>
      </dgm:t>
    </dgm:pt>
    <dgm:pt modelId="{6B21BCC6-F118-418B-B09E-9B644E2FB61C}" type="parTrans" cxnId="{4EFD15B5-7549-415B-A846-0FA1F15C28C4}">
      <dgm:prSet/>
      <dgm:spPr/>
      <dgm:t>
        <a:bodyPr/>
        <a:lstStyle/>
        <a:p>
          <a:endParaRPr lang="en-GB"/>
        </a:p>
      </dgm:t>
    </dgm:pt>
    <dgm:pt modelId="{21A328C9-BF80-4A64-A3C7-30342498F370}" type="sibTrans" cxnId="{4EFD15B5-7549-415B-A846-0FA1F15C28C4}">
      <dgm:prSet/>
      <dgm:spPr/>
      <dgm:t>
        <a:bodyPr/>
        <a:lstStyle/>
        <a:p>
          <a:endParaRPr lang="en-GB"/>
        </a:p>
      </dgm:t>
    </dgm:pt>
    <dgm:pt modelId="{DBA3ED8E-F1C2-4E7B-B5C4-A2AA44BF288A}">
      <dgm:prSet phldrT="[Text]"/>
      <dgm:spPr>
        <a:solidFill>
          <a:schemeClr val="accent1"/>
        </a:solidFill>
      </dgm:spPr>
      <dgm:t>
        <a:bodyPr/>
        <a:lstStyle/>
        <a:p>
          <a:r>
            <a:rPr lang="en-GB" dirty="0"/>
            <a:t>Image measurements</a:t>
          </a:r>
        </a:p>
      </dgm:t>
    </dgm:pt>
    <dgm:pt modelId="{EC3EDD90-621C-4D63-88AA-F5D27B02EE57}" type="parTrans" cxnId="{08541CF2-86EB-456E-9228-4718FC79E466}">
      <dgm:prSet/>
      <dgm:spPr/>
      <dgm:t>
        <a:bodyPr/>
        <a:lstStyle/>
        <a:p>
          <a:endParaRPr lang="en-GB"/>
        </a:p>
      </dgm:t>
    </dgm:pt>
    <dgm:pt modelId="{BA40756F-5B68-4470-AD08-4CAC89218711}" type="sibTrans" cxnId="{08541CF2-86EB-456E-9228-4718FC79E466}">
      <dgm:prSet/>
      <dgm:spPr/>
      <dgm:t>
        <a:bodyPr/>
        <a:lstStyle/>
        <a:p>
          <a:endParaRPr lang="en-GB"/>
        </a:p>
      </dgm:t>
    </dgm:pt>
    <dgm:pt modelId="{76DA5E3A-1751-4177-A892-E619359E1C0B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GB" dirty="0"/>
            <a:t>Segmentation and binary operations</a:t>
          </a:r>
        </a:p>
      </dgm:t>
    </dgm:pt>
    <dgm:pt modelId="{E0D9FCD2-6227-4AF5-B311-3E0F03390DD8}" type="parTrans" cxnId="{81AB2A86-7247-4E92-8E82-8A1F87FC9260}">
      <dgm:prSet/>
      <dgm:spPr/>
      <dgm:t>
        <a:bodyPr/>
        <a:lstStyle/>
        <a:p>
          <a:endParaRPr lang="en-GB"/>
        </a:p>
      </dgm:t>
    </dgm:pt>
    <dgm:pt modelId="{FAAE34FF-964A-4B69-9490-83587BE1D8AB}" type="sibTrans" cxnId="{81AB2A86-7247-4E92-8E82-8A1F87FC9260}">
      <dgm:prSet/>
      <dgm:spPr/>
      <dgm:t>
        <a:bodyPr/>
        <a:lstStyle/>
        <a:p>
          <a:endParaRPr lang="en-GB"/>
        </a:p>
      </dgm:t>
    </dgm:pt>
    <dgm:pt modelId="{7F9127A4-7FA6-479D-ACFD-A0AD27B84B0C}" type="pres">
      <dgm:prSet presAssocID="{69384F3C-AFDE-4772-9954-53B6D92F2CFB}" presName="Name0" presStyleCnt="0">
        <dgm:presLayoutVars>
          <dgm:dir/>
          <dgm:resizeHandles val="exact"/>
        </dgm:presLayoutVars>
      </dgm:prSet>
      <dgm:spPr/>
    </dgm:pt>
    <dgm:pt modelId="{F8679CDB-53A7-41D8-9057-B12EB3EB4001}" type="pres">
      <dgm:prSet presAssocID="{4BACBD06-465B-42F7-B853-B6C00927D0D7}" presName="node" presStyleLbl="node1" presStyleIdx="0" presStyleCnt="4">
        <dgm:presLayoutVars>
          <dgm:bulletEnabled val="1"/>
        </dgm:presLayoutVars>
      </dgm:prSet>
      <dgm:spPr/>
    </dgm:pt>
    <dgm:pt modelId="{0A6E8FBC-7167-4876-B1AA-890525698318}" type="pres">
      <dgm:prSet presAssocID="{FBE00C25-EA26-458A-8FCA-234CB1087AD4}" presName="sibTrans" presStyleLbl="sibTrans2D1" presStyleIdx="0" presStyleCnt="3"/>
      <dgm:spPr/>
    </dgm:pt>
    <dgm:pt modelId="{194F7626-EB02-4CE8-8ADA-EC895C211CFC}" type="pres">
      <dgm:prSet presAssocID="{FBE00C25-EA26-458A-8FCA-234CB1087AD4}" presName="connectorText" presStyleLbl="sibTrans2D1" presStyleIdx="0" presStyleCnt="3"/>
      <dgm:spPr/>
    </dgm:pt>
    <dgm:pt modelId="{283E0BE3-DC3C-4386-ADFC-9FC85D790CA9}" type="pres">
      <dgm:prSet presAssocID="{AB8E29DD-528A-4835-B2B5-EDCB9F7CA1DA}" presName="node" presStyleLbl="node1" presStyleIdx="1" presStyleCnt="4">
        <dgm:presLayoutVars>
          <dgm:bulletEnabled val="1"/>
        </dgm:presLayoutVars>
      </dgm:prSet>
      <dgm:spPr/>
    </dgm:pt>
    <dgm:pt modelId="{76B0C8A3-DE86-47D3-8EE8-508846D85F19}" type="pres">
      <dgm:prSet presAssocID="{21A328C9-BF80-4A64-A3C7-30342498F370}" presName="sibTrans" presStyleLbl="sibTrans2D1" presStyleIdx="1" presStyleCnt="3"/>
      <dgm:spPr/>
    </dgm:pt>
    <dgm:pt modelId="{275CB6AF-9DB3-4D79-B2CF-4C7DA79C0E08}" type="pres">
      <dgm:prSet presAssocID="{21A328C9-BF80-4A64-A3C7-30342498F370}" presName="connectorText" presStyleLbl="sibTrans2D1" presStyleIdx="1" presStyleCnt="3"/>
      <dgm:spPr/>
    </dgm:pt>
    <dgm:pt modelId="{B20B4623-F474-4883-9B07-E374E0717E40}" type="pres">
      <dgm:prSet presAssocID="{76DA5E3A-1751-4177-A892-E619359E1C0B}" presName="node" presStyleLbl="node1" presStyleIdx="2" presStyleCnt="4">
        <dgm:presLayoutVars>
          <dgm:bulletEnabled val="1"/>
        </dgm:presLayoutVars>
      </dgm:prSet>
      <dgm:spPr/>
    </dgm:pt>
    <dgm:pt modelId="{A05C7415-877B-4722-A8DB-F0533B81EB1A}" type="pres">
      <dgm:prSet presAssocID="{FAAE34FF-964A-4B69-9490-83587BE1D8AB}" presName="sibTrans" presStyleLbl="sibTrans2D1" presStyleIdx="2" presStyleCnt="3"/>
      <dgm:spPr/>
    </dgm:pt>
    <dgm:pt modelId="{FEC21C1D-1B4A-4C51-8ACC-5D2809AFA8A9}" type="pres">
      <dgm:prSet presAssocID="{FAAE34FF-964A-4B69-9490-83587BE1D8AB}" presName="connectorText" presStyleLbl="sibTrans2D1" presStyleIdx="2" presStyleCnt="3"/>
      <dgm:spPr/>
    </dgm:pt>
    <dgm:pt modelId="{8DF6495D-9AD0-4DD6-933B-57587C576009}" type="pres">
      <dgm:prSet presAssocID="{DBA3ED8E-F1C2-4E7B-B5C4-A2AA44BF288A}" presName="node" presStyleLbl="node1" presStyleIdx="3" presStyleCnt="4">
        <dgm:presLayoutVars>
          <dgm:bulletEnabled val="1"/>
        </dgm:presLayoutVars>
      </dgm:prSet>
      <dgm:spPr/>
    </dgm:pt>
  </dgm:ptLst>
  <dgm:cxnLst>
    <dgm:cxn modelId="{9FF0E704-2A0A-4A2F-8F15-36383A049FEA}" type="presOf" srcId="{FBE00C25-EA26-458A-8FCA-234CB1087AD4}" destId="{194F7626-EB02-4CE8-8ADA-EC895C211CFC}" srcOrd="1" destOrd="0" presId="urn:microsoft.com/office/officeart/2005/8/layout/process1"/>
    <dgm:cxn modelId="{E68A3D1C-4407-4639-8507-59475A94F9DC}" type="presOf" srcId="{FBE00C25-EA26-458A-8FCA-234CB1087AD4}" destId="{0A6E8FBC-7167-4876-B1AA-890525698318}" srcOrd="0" destOrd="0" presId="urn:microsoft.com/office/officeart/2005/8/layout/process1"/>
    <dgm:cxn modelId="{D0005037-0C7A-4417-8DFF-40B2C1F99AA0}" type="presOf" srcId="{21A328C9-BF80-4A64-A3C7-30342498F370}" destId="{76B0C8A3-DE86-47D3-8EE8-508846D85F19}" srcOrd="0" destOrd="0" presId="urn:microsoft.com/office/officeart/2005/8/layout/process1"/>
    <dgm:cxn modelId="{935F9E3A-8FC2-450C-BB2C-F53A8886FFDA}" type="presOf" srcId="{FAAE34FF-964A-4B69-9490-83587BE1D8AB}" destId="{A05C7415-877B-4722-A8DB-F0533B81EB1A}" srcOrd="0" destOrd="0" presId="urn:microsoft.com/office/officeart/2005/8/layout/process1"/>
    <dgm:cxn modelId="{E311685A-223E-47DF-AA1D-D9D66DAC3F6D}" srcId="{69384F3C-AFDE-4772-9954-53B6D92F2CFB}" destId="{4BACBD06-465B-42F7-B853-B6C00927D0D7}" srcOrd="0" destOrd="0" parTransId="{F53F30DA-B3E3-4357-870B-EB7EF78B5651}" sibTransId="{FBE00C25-EA26-458A-8FCA-234CB1087AD4}"/>
    <dgm:cxn modelId="{95F66265-0487-46D4-BAF1-B1984C82E591}" type="presOf" srcId="{21A328C9-BF80-4A64-A3C7-30342498F370}" destId="{275CB6AF-9DB3-4D79-B2CF-4C7DA79C0E08}" srcOrd="1" destOrd="0" presId="urn:microsoft.com/office/officeart/2005/8/layout/process1"/>
    <dgm:cxn modelId="{C6F1E277-D341-4B24-9B2E-E5537B120C7A}" type="presOf" srcId="{AB8E29DD-528A-4835-B2B5-EDCB9F7CA1DA}" destId="{283E0BE3-DC3C-4386-ADFC-9FC85D790CA9}" srcOrd="0" destOrd="0" presId="urn:microsoft.com/office/officeart/2005/8/layout/process1"/>
    <dgm:cxn modelId="{81AB2A86-7247-4E92-8E82-8A1F87FC9260}" srcId="{69384F3C-AFDE-4772-9954-53B6D92F2CFB}" destId="{76DA5E3A-1751-4177-A892-E619359E1C0B}" srcOrd="2" destOrd="0" parTransId="{E0D9FCD2-6227-4AF5-B311-3E0F03390DD8}" sibTransId="{FAAE34FF-964A-4B69-9490-83587BE1D8AB}"/>
    <dgm:cxn modelId="{545F159B-4C86-4DFE-A191-C92A95E3D144}" type="presOf" srcId="{4BACBD06-465B-42F7-B853-B6C00927D0D7}" destId="{F8679CDB-53A7-41D8-9057-B12EB3EB4001}" srcOrd="0" destOrd="0" presId="urn:microsoft.com/office/officeart/2005/8/layout/process1"/>
    <dgm:cxn modelId="{FADEA99C-DF34-4FF4-B3A4-636B2721E3E7}" type="presOf" srcId="{FAAE34FF-964A-4B69-9490-83587BE1D8AB}" destId="{FEC21C1D-1B4A-4C51-8ACC-5D2809AFA8A9}" srcOrd="1" destOrd="0" presId="urn:microsoft.com/office/officeart/2005/8/layout/process1"/>
    <dgm:cxn modelId="{4EFD15B5-7549-415B-A846-0FA1F15C28C4}" srcId="{69384F3C-AFDE-4772-9954-53B6D92F2CFB}" destId="{AB8E29DD-528A-4835-B2B5-EDCB9F7CA1DA}" srcOrd="1" destOrd="0" parTransId="{6B21BCC6-F118-418B-B09E-9B644E2FB61C}" sibTransId="{21A328C9-BF80-4A64-A3C7-30342498F370}"/>
    <dgm:cxn modelId="{E1B4A2BC-7ECA-4A13-B00A-190C569509C9}" type="presOf" srcId="{DBA3ED8E-F1C2-4E7B-B5C4-A2AA44BF288A}" destId="{8DF6495D-9AD0-4DD6-933B-57587C576009}" srcOrd="0" destOrd="0" presId="urn:microsoft.com/office/officeart/2005/8/layout/process1"/>
    <dgm:cxn modelId="{EEBDF1DA-0C3E-4CF5-B65C-50F2E85154AA}" type="presOf" srcId="{69384F3C-AFDE-4772-9954-53B6D92F2CFB}" destId="{7F9127A4-7FA6-479D-ACFD-A0AD27B84B0C}" srcOrd="0" destOrd="0" presId="urn:microsoft.com/office/officeart/2005/8/layout/process1"/>
    <dgm:cxn modelId="{AEE4A4E3-A292-4AEB-9F71-C66A240B7CB9}" type="presOf" srcId="{76DA5E3A-1751-4177-A892-E619359E1C0B}" destId="{B20B4623-F474-4883-9B07-E374E0717E40}" srcOrd="0" destOrd="0" presId="urn:microsoft.com/office/officeart/2005/8/layout/process1"/>
    <dgm:cxn modelId="{08541CF2-86EB-456E-9228-4718FC79E466}" srcId="{69384F3C-AFDE-4772-9954-53B6D92F2CFB}" destId="{DBA3ED8E-F1C2-4E7B-B5C4-A2AA44BF288A}" srcOrd="3" destOrd="0" parTransId="{EC3EDD90-621C-4D63-88AA-F5D27B02EE57}" sibTransId="{BA40756F-5B68-4470-AD08-4CAC89218711}"/>
    <dgm:cxn modelId="{4CC30B66-D7DC-4BD0-88BC-6CF95A2539CC}" type="presParOf" srcId="{7F9127A4-7FA6-479D-ACFD-A0AD27B84B0C}" destId="{F8679CDB-53A7-41D8-9057-B12EB3EB4001}" srcOrd="0" destOrd="0" presId="urn:microsoft.com/office/officeart/2005/8/layout/process1"/>
    <dgm:cxn modelId="{F2FD96EA-7155-4938-9376-89657CC607D4}" type="presParOf" srcId="{7F9127A4-7FA6-479D-ACFD-A0AD27B84B0C}" destId="{0A6E8FBC-7167-4876-B1AA-890525698318}" srcOrd="1" destOrd="0" presId="urn:microsoft.com/office/officeart/2005/8/layout/process1"/>
    <dgm:cxn modelId="{C6339C56-42D0-44A8-8402-6EF0F3A6E1E3}" type="presParOf" srcId="{0A6E8FBC-7167-4876-B1AA-890525698318}" destId="{194F7626-EB02-4CE8-8ADA-EC895C211CFC}" srcOrd="0" destOrd="0" presId="urn:microsoft.com/office/officeart/2005/8/layout/process1"/>
    <dgm:cxn modelId="{970170AD-4AB8-4AFB-8F3C-601C8310642C}" type="presParOf" srcId="{7F9127A4-7FA6-479D-ACFD-A0AD27B84B0C}" destId="{283E0BE3-DC3C-4386-ADFC-9FC85D790CA9}" srcOrd="2" destOrd="0" presId="urn:microsoft.com/office/officeart/2005/8/layout/process1"/>
    <dgm:cxn modelId="{31D40F1C-DF40-482D-B0DF-9469C15E0302}" type="presParOf" srcId="{7F9127A4-7FA6-479D-ACFD-A0AD27B84B0C}" destId="{76B0C8A3-DE86-47D3-8EE8-508846D85F19}" srcOrd="3" destOrd="0" presId="urn:microsoft.com/office/officeart/2005/8/layout/process1"/>
    <dgm:cxn modelId="{4A19B3D0-E331-48A7-8299-38CF482EF7A6}" type="presParOf" srcId="{76B0C8A3-DE86-47D3-8EE8-508846D85F19}" destId="{275CB6AF-9DB3-4D79-B2CF-4C7DA79C0E08}" srcOrd="0" destOrd="0" presId="urn:microsoft.com/office/officeart/2005/8/layout/process1"/>
    <dgm:cxn modelId="{95C39C85-A95E-45E5-ABB2-425DA8D63B39}" type="presParOf" srcId="{7F9127A4-7FA6-479D-ACFD-A0AD27B84B0C}" destId="{B20B4623-F474-4883-9B07-E374E0717E40}" srcOrd="4" destOrd="0" presId="urn:microsoft.com/office/officeart/2005/8/layout/process1"/>
    <dgm:cxn modelId="{CD7EB6B8-82D0-4E08-B883-9CDADF96E1E4}" type="presParOf" srcId="{7F9127A4-7FA6-479D-ACFD-A0AD27B84B0C}" destId="{A05C7415-877B-4722-A8DB-F0533B81EB1A}" srcOrd="5" destOrd="0" presId="urn:microsoft.com/office/officeart/2005/8/layout/process1"/>
    <dgm:cxn modelId="{59DEBD92-7BFD-4444-B3B9-A193D05568C4}" type="presParOf" srcId="{A05C7415-877B-4722-A8DB-F0533B81EB1A}" destId="{FEC21C1D-1B4A-4C51-8ACC-5D2809AFA8A9}" srcOrd="0" destOrd="0" presId="urn:microsoft.com/office/officeart/2005/8/layout/process1"/>
    <dgm:cxn modelId="{99F1E734-C10C-442C-A0A0-51D22500AA4F}" type="presParOf" srcId="{7F9127A4-7FA6-479D-ACFD-A0AD27B84B0C}" destId="{8DF6495D-9AD0-4DD6-933B-57587C576009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9384F3C-AFDE-4772-9954-53B6D92F2CF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BACBD06-465B-42F7-B853-B6C00927D0D7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GB" dirty="0"/>
            <a:t>Image inspection</a:t>
          </a:r>
        </a:p>
      </dgm:t>
    </dgm:pt>
    <dgm:pt modelId="{F53F30DA-B3E3-4357-870B-EB7EF78B5651}" type="parTrans" cxnId="{E311685A-223E-47DF-AA1D-D9D66DAC3F6D}">
      <dgm:prSet/>
      <dgm:spPr/>
      <dgm:t>
        <a:bodyPr/>
        <a:lstStyle/>
        <a:p>
          <a:endParaRPr lang="en-GB"/>
        </a:p>
      </dgm:t>
    </dgm:pt>
    <dgm:pt modelId="{FBE00C25-EA26-458A-8FCA-234CB1087AD4}" type="sibTrans" cxnId="{E311685A-223E-47DF-AA1D-D9D66DAC3F6D}">
      <dgm:prSet/>
      <dgm:spPr/>
      <dgm:t>
        <a:bodyPr/>
        <a:lstStyle/>
        <a:p>
          <a:endParaRPr lang="en-GB"/>
        </a:p>
      </dgm:t>
    </dgm:pt>
    <dgm:pt modelId="{AB8E29DD-528A-4835-B2B5-EDCB9F7CA1DA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GB" dirty="0"/>
            <a:t>Filtering</a:t>
          </a:r>
        </a:p>
      </dgm:t>
    </dgm:pt>
    <dgm:pt modelId="{6B21BCC6-F118-418B-B09E-9B644E2FB61C}" type="parTrans" cxnId="{4EFD15B5-7549-415B-A846-0FA1F15C28C4}">
      <dgm:prSet/>
      <dgm:spPr/>
      <dgm:t>
        <a:bodyPr/>
        <a:lstStyle/>
        <a:p>
          <a:endParaRPr lang="en-GB"/>
        </a:p>
      </dgm:t>
    </dgm:pt>
    <dgm:pt modelId="{21A328C9-BF80-4A64-A3C7-30342498F370}" type="sibTrans" cxnId="{4EFD15B5-7549-415B-A846-0FA1F15C28C4}">
      <dgm:prSet/>
      <dgm:spPr/>
      <dgm:t>
        <a:bodyPr/>
        <a:lstStyle/>
        <a:p>
          <a:endParaRPr lang="en-GB"/>
        </a:p>
      </dgm:t>
    </dgm:pt>
    <dgm:pt modelId="{DBA3ED8E-F1C2-4E7B-B5C4-A2AA44BF288A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GB" dirty="0"/>
            <a:t>Image measurements</a:t>
          </a:r>
        </a:p>
      </dgm:t>
    </dgm:pt>
    <dgm:pt modelId="{EC3EDD90-621C-4D63-88AA-F5D27B02EE57}" type="parTrans" cxnId="{08541CF2-86EB-456E-9228-4718FC79E466}">
      <dgm:prSet/>
      <dgm:spPr/>
      <dgm:t>
        <a:bodyPr/>
        <a:lstStyle/>
        <a:p>
          <a:endParaRPr lang="en-GB"/>
        </a:p>
      </dgm:t>
    </dgm:pt>
    <dgm:pt modelId="{BA40756F-5B68-4470-AD08-4CAC89218711}" type="sibTrans" cxnId="{08541CF2-86EB-456E-9228-4718FC79E466}">
      <dgm:prSet/>
      <dgm:spPr/>
      <dgm:t>
        <a:bodyPr/>
        <a:lstStyle/>
        <a:p>
          <a:endParaRPr lang="en-GB"/>
        </a:p>
      </dgm:t>
    </dgm:pt>
    <dgm:pt modelId="{76DA5E3A-1751-4177-A892-E619359E1C0B}">
      <dgm:prSet phldrT="[Text]"/>
      <dgm:spPr>
        <a:solidFill>
          <a:schemeClr val="accent1"/>
        </a:solidFill>
      </dgm:spPr>
      <dgm:t>
        <a:bodyPr/>
        <a:lstStyle/>
        <a:p>
          <a:r>
            <a:rPr lang="en-GB" dirty="0"/>
            <a:t>Segmentation and binary operations</a:t>
          </a:r>
        </a:p>
      </dgm:t>
    </dgm:pt>
    <dgm:pt modelId="{E0D9FCD2-6227-4AF5-B311-3E0F03390DD8}" type="parTrans" cxnId="{81AB2A86-7247-4E92-8E82-8A1F87FC9260}">
      <dgm:prSet/>
      <dgm:spPr/>
      <dgm:t>
        <a:bodyPr/>
        <a:lstStyle/>
        <a:p>
          <a:endParaRPr lang="en-GB"/>
        </a:p>
      </dgm:t>
    </dgm:pt>
    <dgm:pt modelId="{FAAE34FF-964A-4B69-9490-83587BE1D8AB}" type="sibTrans" cxnId="{81AB2A86-7247-4E92-8E82-8A1F87FC9260}">
      <dgm:prSet/>
      <dgm:spPr/>
      <dgm:t>
        <a:bodyPr/>
        <a:lstStyle/>
        <a:p>
          <a:endParaRPr lang="en-GB"/>
        </a:p>
      </dgm:t>
    </dgm:pt>
    <dgm:pt modelId="{7F9127A4-7FA6-479D-ACFD-A0AD27B84B0C}" type="pres">
      <dgm:prSet presAssocID="{69384F3C-AFDE-4772-9954-53B6D92F2CFB}" presName="Name0" presStyleCnt="0">
        <dgm:presLayoutVars>
          <dgm:dir/>
          <dgm:resizeHandles val="exact"/>
        </dgm:presLayoutVars>
      </dgm:prSet>
      <dgm:spPr/>
    </dgm:pt>
    <dgm:pt modelId="{F8679CDB-53A7-41D8-9057-B12EB3EB4001}" type="pres">
      <dgm:prSet presAssocID="{4BACBD06-465B-42F7-B853-B6C00927D0D7}" presName="node" presStyleLbl="node1" presStyleIdx="0" presStyleCnt="4">
        <dgm:presLayoutVars>
          <dgm:bulletEnabled val="1"/>
        </dgm:presLayoutVars>
      </dgm:prSet>
      <dgm:spPr/>
    </dgm:pt>
    <dgm:pt modelId="{0A6E8FBC-7167-4876-B1AA-890525698318}" type="pres">
      <dgm:prSet presAssocID="{FBE00C25-EA26-458A-8FCA-234CB1087AD4}" presName="sibTrans" presStyleLbl="sibTrans2D1" presStyleIdx="0" presStyleCnt="3"/>
      <dgm:spPr/>
    </dgm:pt>
    <dgm:pt modelId="{194F7626-EB02-4CE8-8ADA-EC895C211CFC}" type="pres">
      <dgm:prSet presAssocID="{FBE00C25-EA26-458A-8FCA-234CB1087AD4}" presName="connectorText" presStyleLbl="sibTrans2D1" presStyleIdx="0" presStyleCnt="3"/>
      <dgm:spPr/>
    </dgm:pt>
    <dgm:pt modelId="{283E0BE3-DC3C-4386-ADFC-9FC85D790CA9}" type="pres">
      <dgm:prSet presAssocID="{AB8E29DD-528A-4835-B2B5-EDCB9F7CA1DA}" presName="node" presStyleLbl="node1" presStyleIdx="1" presStyleCnt="4">
        <dgm:presLayoutVars>
          <dgm:bulletEnabled val="1"/>
        </dgm:presLayoutVars>
      </dgm:prSet>
      <dgm:spPr/>
    </dgm:pt>
    <dgm:pt modelId="{76B0C8A3-DE86-47D3-8EE8-508846D85F19}" type="pres">
      <dgm:prSet presAssocID="{21A328C9-BF80-4A64-A3C7-30342498F370}" presName="sibTrans" presStyleLbl="sibTrans2D1" presStyleIdx="1" presStyleCnt="3"/>
      <dgm:spPr/>
    </dgm:pt>
    <dgm:pt modelId="{275CB6AF-9DB3-4D79-B2CF-4C7DA79C0E08}" type="pres">
      <dgm:prSet presAssocID="{21A328C9-BF80-4A64-A3C7-30342498F370}" presName="connectorText" presStyleLbl="sibTrans2D1" presStyleIdx="1" presStyleCnt="3"/>
      <dgm:spPr/>
    </dgm:pt>
    <dgm:pt modelId="{B20B4623-F474-4883-9B07-E374E0717E40}" type="pres">
      <dgm:prSet presAssocID="{76DA5E3A-1751-4177-A892-E619359E1C0B}" presName="node" presStyleLbl="node1" presStyleIdx="2" presStyleCnt="4">
        <dgm:presLayoutVars>
          <dgm:bulletEnabled val="1"/>
        </dgm:presLayoutVars>
      </dgm:prSet>
      <dgm:spPr/>
    </dgm:pt>
    <dgm:pt modelId="{A05C7415-877B-4722-A8DB-F0533B81EB1A}" type="pres">
      <dgm:prSet presAssocID="{FAAE34FF-964A-4B69-9490-83587BE1D8AB}" presName="sibTrans" presStyleLbl="sibTrans2D1" presStyleIdx="2" presStyleCnt="3"/>
      <dgm:spPr/>
    </dgm:pt>
    <dgm:pt modelId="{FEC21C1D-1B4A-4C51-8ACC-5D2809AFA8A9}" type="pres">
      <dgm:prSet presAssocID="{FAAE34FF-964A-4B69-9490-83587BE1D8AB}" presName="connectorText" presStyleLbl="sibTrans2D1" presStyleIdx="2" presStyleCnt="3"/>
      <dgm:spPr/>
    </dgm:pt>
    <dgm:pt modelId="{8DF6495D-9AD0-4DD6-933B-57587C576009}" type="pres">
      <dgm:prSet presAssocID="{DBA3ED8E-F1C2-4E7B-B5C4-A2AA44BF288A}" presName="node" presStyleLbl="node1" presStyleIdx="3" presStyleCnt="4">
        <dgm:presLayoutVars>
          <dgm:bulletEnabled val="1"/>
        </dgm:presLayoutVars>
      </dgm:prSet>
      <dgm:spPr/>
    </dgm:pt>
  </dgm:ptLst>
  <dgm:cxnLst>
    <dgm:cxn modelId="{9FF0E704-2A0A-4A2F-8F15-36383A049FEA}" type="presOf" srcId="{FBE00C25-EA26-458A-8FCA-234CB1087AD4}" destId="{194F7626-EB02-4CE8-8ADA-EC895C211CFC}" srcOrd="1" destOrd="0" presId="urn:microsoft.com/office/officeart/2005/8/layout/process1"/>
    <dgm:cxn modelId="{E68A3D1C-4407-4639-8507-59475A94F9DC}" type="presOf" srcId="{FBE00C25-EA26-458A-8FCA-234CB1087AD4}" destId="{0A6E8FBC-7167-4876-B1AA-890525698318}" srcOrd="0" destOrd="0" presId="urn:microsoft.com/office/officeart/2005/8/layout/process1"/>
    <dgm:cxn modelId="{D0005037-0C7A-4417-8DFF-40B2C1F99AA0}" type="presOf" srcId="{21A328C9-BF80-4A64-A3C7-30342498F370}" destId="{76B0C8A3-DE86-47D3-8EE8-508846D85F19}" srcOrd="0" destOrd="0" presId="urn:microsoft.com/office/officeart/2005/8/layout/process1"/>
    <dgm:cxn modelId="{935F9E3A-8FC2-450C-BB2C-F53A8886FFDA}" type="presOf" srcId="{FAAE34FF-964A-4B69-9490-83587BE1D8AB}" destId="{A05C7415-877B-4722-A8DB-F0533B81EB1A}" srcOrd="0" destOrd="0" presId="urn:microsoft.com/office/officeart/2005/8/layout/process1"/>
    <dgm:cxn modelId="{E311685A-223E-47DF-AA1D-D9D66DAC3F6D}" srcId="{69384F3C-AFDE-4772-9954-53B6D92F2CFB}" destId="{4BACBD06-465B-42F7-B853-B6C00927D0D7}" srcOrd="0" destOrd="0" parTransId="{F53F30DA-B3E3-4357-870B-EB7EF78B5651}" sibTransId="{FBE00C25-EA26-458A-8FCA-234CB1087AD4}"/>
    <dgm:cxn modelId="{95F66265-0487-46D4-BAF1-B1984C82E591}" type="presOf" srcId="{21A328C9-BF80-4A64-A3C7-30342498F370}" destId="{275CB6AF-9DB3-4D79-B2CF-4C7DA79C0E08}" srcOrd="1" destOrd="0" presId="urn:microsoft.com/office/officeart/2005/8/layout/process1"/>
    <dgm:cxn modelId="{C6F1E277-D341-4B24-9B2E-E5537B120C7A}" type="presOf" srcId="{AB8E29DD-528A-4835-B2B5-EDCB9F7CA1DA}" destId="{283E0BE3-DC3C-4386-ADFC-9FC85D790CA9}" srcOrd="0" destOrd="0" presId="urn:microsoft.com/office/officeart/2005/8/layout/process1"/>
    <dgm:cxn modelId="{81AB2A86-7247-4E92-8E82-8A1F87FC9260}" srcId="{69384F3C-AFDE-4772-9954-53B6D92F2CFB}" destId="{76DA5E3A-1751-4177-A892-E619359E1C0B}" srcOrd="2" destOrd="0" parTransId="{E0D9FCD2-6227-4AF5-B311-3E0F03390DD8}" sibTransId="{FAAE34FF-964A-4B69-9490-83587BE1D8AB}"/>
    <dgm:cxn modelId="{545F159B-4C86-4DFE-A191-C92A95E3D144}" type="presOf" srcId="{4BACBD06-465B-42F7-B853-B6C00927D0D7}" destId="{F8679CDB-53A7-41D8-9057-B12EB3EB4001}" srcOrd="0" destOrd="0" presId="urn:microsoft.com/office/officeart/2005/8/layout/process1"/>
    <dgm:cxn modelId="{FADEA99C-DF34-4FF4-B3A4-636B2721E3E7}" type="presOf" srcId="{FAAE34FF-964A-4B69-9490-83587BE1D8AB}" destId="{FEC21C1D-1B4A-4C51-8ACC-5D2809AFA8A9}" srcOrd="1" destOrd="0" presId="urn:microsoft.com/office/officeart/2005/8/layout/process1"/>
    <dgm:cxn modelId="{4EFD15B5-7549-415B-A846-0FA1F15C28C4}" srcId="{69384F3C-AFDE-4772-9954-53B6D92F2CFB}" destId="{AB8E29DD-528A-4835-B2B5-EDCB9F7CA1DA}" srcOrd="1" destOrd="0" parTransId="{6B21BCC6-F118-418B-B09E-9B644E2FB61C}" sibTransId="{21A328C9-BF80-4A64-A3C7-30342498F370}"/>
    <dgm:cxn modelId="{E1B4A2BC-7ECA-4A13-B00A-190C569509C9}" type="presOf" srcId="{DBA3ED8E-F1C2-4E7B-B5C4-A2AA44BF288A}" destId="{8DF6495D-9AD0-4DD6-933B-57587C576009}" srcOrd="0" destOrd="0" presId="urn:microsoft.com/office/officeart/2005/8/layout/process1"/>
    <dgm:cxn modelId="{EEBDF1DA-0C3E-4CF5-B65C-50F2E85154AA}" type="presOf" srcId="{69384F3C-AFDE-4772-9954-53B6D92F2CFB}" destId="{7F9127A4-7FA6-479D-ACFD-A0AD27B84B0C}" srcOrd="0" destOrd="0" presId="urn:microsoft.com/office/officeart/2005/8/layout/process1"/>
    <dgm:cxn modelId="{AEE4A4E3-A292-4AEB-9F71-C66A240B7CB9}" type="presOf" srcId="{76DA5E3A-1751-4177-A892-E619359E1C0B}" destId="{B20B4623-F474-4883-9B07-E374E0717E40}" srcOrd="0" destOrd="0" presId="urn:microsoft.com/office/officeart/2005/8/layout/process1"/>
    <dgm:cxn modelId="{08541CF2-86EB-456E-9228-4718FC79E466}" srcId="{69384F3C-AFDE-4772-9954-53B6D92F2CFB}" destId="{DBA3ED8E-F1C2-4E7B-B5C4-A2AA44BF288A}" srcOrd="3" destOrd="0" parTransId="{EC3EDD90-621C-4D63-88AA-F5D27B02EE57}" sibTransId="{BA40756F-5B68-4470-AD08-4CAC89218711}"/>
    <dgm:cxn modelId="{4CC30B66-D7DC-4BD0-88BC-6CF95A2539CC}" type="presParOf" srcId="{7F9127A4-7FA6-479D-ACFD-A0AD27B84B0C}" destId="{F8679CDB-53A7-41D8-9057-B12EB3EB4001}" srcOrd="0" destOrd="0" presId="urn:microsoft.com/office/officeart/2005/8/layout/process1"/>
    <dgm:cxn modelId="{F2FD96EA-7155-4938-9376-89657CC607D4}" type="presParOf" srcId="{7F9127A4-7FA6-479D-ACFD-A0AD27B84B0C}" destId="{0A6E8FBC-7167-4876-B1AA-890525698318}" srcOrd="1" destOrd="0" presId="urn:microsoft.com/office/officeart/2005/8/layout/process1"/>
    <dgm:cxn modelId="{C6339C56-42D0-44A8-8402-6EF0F3A6E1E3}" type="presParOf" srcId="{0A6E8FBC-7167-4876-B1AA-890525698318}" destId="{194F7626-EB02-4CE8-8ADA-EC895C211CFC}" srcOrd="0" destOrd="0" presId="urn:microsoft.com/office/officeart/2005/8/layout/process1"/>
    <dgm:cxn modelId="{970170AD-4AB8-4AFB-8F3C-601C8310642C}" type="presParOf" srcId="{7F9127A4-7FA6-479D-ACFD-A0AD27B84B0C}" destId="{283E0BE3-DC3C-4386-ADFC-9FC85D790CA9}" srcOrd="2" destOrd="0" presId="urn:microsoft.com/office/officeart/2005/8/layout/process1"/>
    <dgm:cxn modelId="{31D40F1C-DF40-482D-B0DF-9469C15E0302}" type="presParOf" srcId="{7F9127A4-7FA6-479D-ACFD-A0AD27B84B0C}" destId="{76B0C8A3-DE86-47D3-8EE8-508846D85F19}" srcOrd="3" destOrd="0" presId="urn:microsoft.com/office/officeart/2005/8/layout/process1"/>
    <dgm:cxn modelId="{4A19B3D0-E331-48A7-8299-38CF482EF7A6}" type="presParOf" srcId="{76B0C8A3-DE86-47D3-8EE8-508846D85F19}" destId="{275CB6AF-9DB3-4D79-B2CF-4C7DA79C0E08}" srcOrd="0" destOrd="0" presId="urn:microsoft.com/office/officeart/2005/8/layout/process1"/>
    <dgm:cxn modelId="{95C39C85-A95E-45E5-ABB2-425DA8D63B39}" type="presParOf" srcId="{7F9127A4-7FA6-479D-ACFD-A0AD27B84B0C}" destId="{B20B4623-F474-4883-9B07-E374E0717E40}" srcOrd="4" destOrd="0" presId="urn:microsoft.com/office/officeart/2005/8/layout/process1"/>
    <dgm:cxn modelId="{CD7EB6B8-82D0-4E08-B883-9CDADF96E1E4}" type="presParOf" srcId="{7F9127A4-7FA6-479D-ACFD-A0AD27B84B0C}" destId="{A05C7415-877B-4722-A8DB-F0533B81EB1A}" srcOrd="5" destOrd="0" presId="urn:microsoft.com/office/officeart/2005/8/layout/process1"/>
    <dgm:cxn modelId="{59DEBD92-7BFD-4444-B3B9-A193D05568C4}" type="presParOf" srcId="{A05C7415-877B-4722-A8DB-F0533B81EB1A}" destId="{FEC21C1D-1B4A-4C51-8ACC-5D2809AFA8A9}" srcOrd="0" destOrd="0" presId="urn:microsoft.com/office/officeart/2005/8/layout/process1"/>
    <dgm:cxn modelId="{99F1E734-C10C-442C-A0A0-51D22500AA4F}" type="presParOf" srcId="{7F9127A4-7FA6-479D-ACFD-A0AD27B84B0C}" destId="{8DF6495D-9AD0-4DD6-933B-57587C576009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79CDB-53A7-41D8-9057-B12EB3EB4001}">
      <dsp:nvSpPr>
        <dsp:cNvPr id="0" name=""/>
        <dsp:cNvSpPr/>
      </dsp:nvSpPr>
      <dsp:spPr>
        <a:xfrm>
          <a:off x="4665" y="1888666"/>
          <a:ext cx="2039974" cy="1223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Image inspection</a:t>
          </a:r>
        </a:p>
      </dsp:txBody>
      <dsp:txXfrm>
        <a:off x="40514" y="1924515"/>
        <a:ext cx="1968276" cy="1152286"/>
      </dsp:txXfrm>
    </dsp:sp>
    <dsp:sp modelId="{0A6E8FBC-7167-4876-B1AA-890525698318}">
      <dsp:nvSpPr>
        <dsp:cNvPr id="0" name=""/>
        <dsp:cNvSpPr/>
      </dsp:nvSpPr>
      <dsp:spPr>
        <a:xfrm>
          <a:off x="2248637" y="2247701"/>
          <a:ext cx="432474" cy="5059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2248637" y="2348884"/>
        <a:ext cx="302732" cy="303547"/>
      </dsp:txXfrm>
    </dsp:sp>
    <dsp:sp modelId="{283E0BE3-DC3C-4386-ADFC-9FC85D790CA9}">
      <dsp:nvSpPr>
        <dsp:cNvPr id="0" name=""/>
        <dsp:cNvSpPr/>
      </dsp:nvSpPr>
      <dsp:spPr>
        <a:xfrm>
          <a:off x="2860630" y="1888666"/>
          <a:ext cx="2039974" cy="1223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Filtering</a:t>
          </a:r>
        </a:p>
      </dsp:txBody>
      <dsp:txXfrm>
        <a:off x="2896479" y="1924515"/>
        <a:ext cx="1968276" cy="1152286"/>
      </dsp:txXfrm>
    </dsp:sp>
    <dsp:sp modelId="{76B0C8A3-DE86-47D3-8EE8-508846D85F19}">
      <dsp:nvSpPr>
        <dsp:cNvPr id="0" name=""/>
        <dsp:cNvSpPr/>
      </dsp:nvSpPr>
      <dsp:spPr>
        <a:xfrm>
          <a:off x="5104602" y="2247701"/>
          <a:ext cx="432474" cy="5059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5104602" y="2348884"/>
        <a:ext cx="302732" cy="303547"/>
      </dsp:txXfrm>
    </dsp:sp>
    <dsp:sp modelId="{B20B4623-F474-4883-9B07-E374E0717E40}">
      <dsp:nvSpPr>
        <dsp:cNvPr id="0" name=""/>
        <dsp:cNvSpPr/>
      </dsp:nvSpPr>
      <dsp:spPr>
        <a:xfrm>
          <a:off x="5716594" y="1888666"/>
          <a:ext cx="2039974" cy="1223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Segmentation and binary operations</a:t>
          </a:r>
        </a:p>
      </dsp:txBody>
      <dsp:txXfrm>
        <a:off x="5752443" y="1924515"/>
        <a:ext cx="1968276" cy="1152286"/>
      </dsp:txXfrm>
    </dsp:sp>
    <dsp:sp modelId="{A05C7415-877B-4722-A8DB-F0533B81EB1A}">
      <dsp:nvSpPr>
        <dsp:cNvPr id="0" name=""/>
        <dsp:cNvSpPr/>
      </dsp:nvSpPr>
      <dsp:spPr>
        <a:xfrm>
          <a:off x="7960567" y="2247701"/>
          <a:ext cx="432474" cy="5059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7960567" y="2348884"/>
        <a:ext cx="302732" cy="303547"/>
      </dsp:txXfrm>
    </dsp:sp>
    <dsp:sp modelId="{8DF6495D-9AD0-4DD6-933B-57587C576009}">
      <dsp:nvSpPr>
        <dsp:cNvPr id="0" name=""/>
        <dsp:cNvSpPr/>
      </dsp:nvSpPr>
      <dsp:spPr>
        <a:xfrm>
          <a:off x="8572559" y="1888666"/>
          <a:ext cx="2039974" cy="1223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Image measurements</a:t>
          </a:r>
        </a:p>
      </dsp:txBody>
      <dsp:txXfrm>
        <a:off x="8608408" y="1924515"/>
        <a:ext cx="1968276" cy="11522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79CDB-53A7-41D8-9057-B12EB3EB4001}">
      <dsp:nvSpPr>
        <dsp:cNvPr id="0" name=""/>
        <dsp:cNvSpPr/>
      </dsp:nvSpPr>
      <dsp:spPr>
        <a:xfrm>
          <a:off x="4665" y="1888666"/>
          <a:ext cx="2039974" cy="1223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Image inspection</a:t>
          </a:r>
        </a:p>
      </dsp:txBody>
      <dsp:txXfrm>
        <a:off x="40514" y="1924515"/>
        <a:ext cx="1968276" cy="1152286"/>
      </dsp:txXfrm>
    </dsp:sp>
    <dsp:sp modelId="{0A6E8FBC-7167-4876-B1AA-890525698318}">
      <dsp:nvSpPr>
        <dsp:cNvPr id="0" name=""/>
        <dsp:cNvSpPr/>
      </dsp:nvSpPr>
      <dsp:spPr>
        <a:xfrm>
          <a:off x="2248637" y="2247701"/>
          <a:ext cx="432474" cy="5059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2248637" y="2348884"/>
        <a:ext cx="302732" cy="303547"/>
      </dsp:txXfrm>
    </dsp:sp>
    <dsp:sp modelId="{283E0BE3-DC3C-4386-ADFC-9FC85D790CA9}">
      <dsp:nvSpPr>
        <dsp:cNvPr id="0" name=""/>
        <dsp:cNvSpPr/>
      </dsp:nvSpPr>
      <dsp:spPr>
        <a:xfrm>
          <a:off x="2860630" y="1888666"/>
          <a:ext cx="2039974" cy="122398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Filtering</a:t>
          </a:r>
        </a:p>
      </dsp:txBody>
      <dsp:txXfrm>
        <a:off x="2896479" y="1924515"/>
        <a:ext cx="1968276" cy="1152286"/>
      </dsp:txXfrm>
    </dsp:sp>
    <dsp:sp modelId="{76B0C8A3-DE86-47D3-8EE8-508846D85F19}">
      <dsp:nvSpPr>
        <dsp:cNvPr id="0" name=""/>
        <dsp:cNvSpPr/>
      </dsp:nvSpPr>
      <dsp:spPr>
        <a:xfrm>
          <a:off x="5104602" y="2247701"/>
          <a:ext cx="432474" cy="5059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5104602" y="2348884"/>
        <a:ext cx="302732" cy="303547"/>
      </dsp:txXfrm>
    </dsp:sp>
    <dsp:sp modelId="{B20B4623-F474-4883-9B07-E374E0717E40}">
      <dsp:nvSpPr>
        <dsp:cNvPr id="0" name=""/>
        <dsp:cNvSpPr/>
      </dsp:nvSpPr>
      <dsp:spPr>
        <a:xfrm>
          <a:off x="5716594" y="1888666"/>
          <a:ext cx="2039974" cy="122398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Segmentation and binary operations</a:t>
          </a:r>
        </a:p>
      </dsp:txBody>
      <dsp:txXfrm>
        <a:off x="5752443" y="1924515"/>
        <a:ext cx="1968276" cy="1152286"/>
      </dsp:txXfrm>
    </dsp:sp>
    <dsp:sp modelId="{A05C7415-877B-4722-A8DB-F0533B81EB1A}">
      <dsp:nvSpPr>
        <dsp:cNvPr id="0" name=""/>
        <dsp:cNvSpPr/>
      </dsp:nvSpPr>
      <dsp:spPr>
        <a:xfrm>
          <a:off x="7960567" y="2247701"/>
          <a:ext cx="432474" cy="5059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7960567" y="2348884"/>
        <a:ext cx="302732" cy="303547"/>
      </dsp:txXfrm>
    </dsp:sp>
    <dsp:sp modelId="{8DF6495D-9AD0-4DD6-933B-57587C576009}">
      <dsp:nvSpPr>
        <dsp:cNvPr id="0" name=""/>
        <dsp:cNvSpPr/>
      </dsp:nvSpPr>
      <dsp:spPr>
        <a:xfrm>
          <a:off x="8572559" y="1888666"/>
          <a:ext cx="2039974" cy="122398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Image measurements</a:t>
          </a:r>
        </a:p>
      </dsp:txBody>
      <dsp:txXfrm>
        <a:off x="8608408" y="1924515"/>
        <a:ext cx="1968276" cy="11522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79CDB-53A7-41D8-9057-B12EB3EB4001}">
      <dsp:nvSpPr>
        <dsp:cNvPr id="0" name=""/>
        <dsp:cNvSpPr/>
      </dsp:nvSpPr>
      <dsp:spPr>
        <a:xfrm>
          <a:off x="4665" y="1888666"/>
          <a:ext cx="2039974" cy="122398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Image inspection</a:t>
          </a:r>
        </a:p>
      </dsp:txBody>
      <dsp:txXfrm>
        <a:off x="40514" y="1924515"/>
        <a:ext cx="1968276" cy="1152286"/>
      </dsp:txXfrm>
    </dsp:sp>
    <dsp:sp modelId="{0A6E8FBC-7167-4876-B1AA-890525698318}">
      <dsp:nvSpPr>
        <dsp:cNvPr id="0" name=""/>
        <dsp:cNvSpPr/>
      </dsp:nvSpPr>
      <dsp:spPr>
        <a:xfrm>
          <a:off x="2248637" y="2247701"/>
          <a:ext cx="432474" cy="5059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2248637" y="2348884"/>
        <a:ext cx="302732" cy="303547"/>
      </dsp:txXfrm>
    </dsp:sp>
    <dsp:sp modelId="{283E0BE3-DC3C-4386-ADFC-9FC85D790CA9}">
      <dsp:nvSpPr>
        <dsp:cNvPr id="0" name=""/>
        <dsp:cNvSpPr/>
      </dsp:nvSpPr>
      <dsp:spPr>
        <a:xfrm>
          <a:off x="2860630" y="1888666"/>
          <a:ext cx="2039974" cy="1223984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Filtering</a:t>
          </a:r>
        </a:p>
      </dsp:txBody>
      <dsp:txXfrm>
        <a:off x="2896479" y="1924515"/>
        <a:ext cx="1968276" cy="1152286"/>
      </dsp:txXfrm>
    </dsp:sp>
    <dsp:sp modelId="{76B0C8A3-DE86-47D3-8EE8-508846D85F19}">
      <dsp:nvSpPr>
        <dsp:cNvPr id="0" name=""/>
        <dsp:cNvSpPr/>
      </dsp:nvSpPr>
      <dsp:spPr>
        <a:xfrm>
          <a:off x="5104602" y="2247701"/>
          <a:ext cx="432474" cy="5059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5104602" y="2348884"/>
        <a:ext cx="302732" cy="303547"/>
      </dsp:txXfrm>
    </dsp:sp>
    <dsp:sp modelId="{B20B4623-F474-4883-9B07-E374E0717E40}">
      <dsp:nvSpPr>
        <dsp:cNvPr id="0" name=""/>
        <dsp:cNvSpPr/>
      </dsp:nvSpPr>
      <dsp:spPr>
        <a:xfrm>
          <a:off x="5716594" y="1888666"/>
          <a:ext cx="2039974" cy="122398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Segmentation and binary operations</a:t>
          </a:r>
        </a:p>
      </dsp:txBody>
      <dsp:txXfrm>
        <a:off x="5752443" y="1924515"/>
        <a:ext cx="1968276" cy="1152286"/>
      </dsp:txXfrm>
    </dsp:sp>
    <dsp:sp modelId="{A05C7415-877B-4722-A8DB-F0533B81EB1A}">
      <dsp:nvSpPr>
        <dsp:cNvPr id="0" name=""/>
        <dsp:cNvSpPr/>
      </dsp:nvSpPr>
      <dsp:spPr>
        <a:xfrm>
          <a:off x="7960567" y="2247701"/>
          <a:ext cx="432474" cy="5059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7960567" y="2348884"/>
        <a:ext cx="302732" cy="303547"/>
      </dsp:txXfrm>
    </dsp:sp>
    <dsp:sp modelId="{8DF6495D-9AD0-4DD6-933B-57587C576009}">
      <dsp:nvSpPr>
        <dsp:cNvPr id="0" name=""/>
        <dsp:cNvSpPr/>
      </dsp:nvSpPr>
      <dsp:spPr>
        <a:xfrm>
          <a:off x="8572559" y="1888666"/>
          <a:ext cx="2039974" cy="122398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Image measurements</a:t>
          </a:r>
        </a:p>
      </dsp:txBody>
      <dsp:txXfrm>
        <a:off x="8608408" y="1924515"/>
        <a:ext cx="1968276" cy="11522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79CDB-53A7-41D8-9057-B12EB3EB4001}">
      <dsp:nvSpPr>
        <dsp:cNvPr id="0" name=""/>
        <dsp:cNvSpPr/>
      </dsp:nvSpPr>
      <dsp:spPr>
        <a:xfrm>
          <a:off x="4665" y="1888666"/>
          <a:ext cx="2039974" cy="122398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Image inspection</a:t>
          </a:r>
        </a:p>
      </dsp:txBody>
      <dsp:txXfrm>
        <a:off x="40514" y="1924515"/>
        <a:ext cx="1968276" cy="1152286"/>
      </dsp:txXfrm>
    </dsp:sp>
    <dsp:sp modelId="{0A6E8FBC-7167-4876-B1AA-890525698318}">
      <dsp:nvSpPr>
        <dsp:cNvPr id="0" name=""/>
        <dsp:cNvSpPr/>
      </dsp:nvSpPr>
      <dsp:spPr>
        <a:xfrm>
          <a:off x="2248637" y="2247701"/>
          <a:ext cx="432474" cy="5059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2248637" y="2348884"/>
        <a:ext cx="302732" cy="303547"/>
      </dsp:txXfrm>
    </dsp:sp>
    <dsp:sp modelId="{283E0BE3-DC3C-4386-ADFC-9FC85D790CA9}">
      <dsp:nvSpPr>
        <dsp:cNvPr id="0" name=""/>
        <dsp:cNvSpPr/>
      </dsp:nvSpPr>
      <dsp:spPr>
        <a:xfrm>
          <a:off x="2860630" y="1888666"/>
          <a:ext cx="2039974" cy="122398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Filtering</a:t>
          </a:r>
        </a:p>
      </dsp:txBody>
      <dsp:txXfrm>
        <a:off x="2896479" y="1924515"/>
        <a:ext cx="1968276" cy="1152286"/>
      </dsp:txXfrm>
    </dsp:sp>
    <dsp:sp modelId="{76B0C8A3-DE86-47D3-8EE8-508846D85F19}">
      <dsp:nvSpPr>
        <dsp:cNvPr id="0" name=""/>
        <dsp:cNvSpPr/>
      </dsp:nvSpPr>
      <dsp:spPr>
        <a:xfrm>
          <a:off x="5104602" y="2247701"/>
          <a:ext cx="432474" cy="5059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5104602" y="2348884"/>
        <a:ext cx="302732" cy="303547"/>
      </dsp:txXfrm>
    </dsp:sp>
    <dsp:sp modelId="{B20B4623-F474-4883-9B07-E374E0717E40}">
      <dsp:nvSpPr>
        <dsp:cNvPr id="0" name=""/>
        <dsp:cNvSpPr/>
      </dsp:nvSpPr>
      <dsp:spPr>
        <a:xfrm>
          <a:off x="5716594" y="1888666"/>
          <a:ext cx="2039974" cy="122398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Segmentation and binary operations</a:t>
          </a:r>
        </a:p>
      </dsp:txBody>
      <dsp:txXfrm>
        <a:off x="5752443" y="1924515"/>
        <a:ext cx="1968276" cy="1152286"/>
      </dsp:txXfrm>
    </dsp:sp>
    <dsp:sp modelId="{A05C7415-877B-4722-A8DB-F0533B81EB1A}">
      <dsp:nvSpPr>
        <dsp:cNvPr id="0" name=""/>
        <dsp:cNvSpPr/>
      </dsp:nvSpPr>
      <dsp:spPr>
        <a:xfrm>
          <a:off x="7960567" y="2247701"/>
          <a:ext cx="432474" cy="5059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7960567" y="2348884"/>
        <a:ext cx="302732" cy="303547"/>
      </dsp:txXfrm>
    </dsp:sp>
    <dsp:sp modelId="{8DF6495D-9AD0-4DD6-933B-57587C576009}">
      <dsp:nvSpPr>
        <dsp:cNvPr id="0" name=""/>
        <dsp:cNvSpPr/>
      </dsp:nvSpPr>
      <dsp:spPr>
        <a:xfrm>
          <a:off x="8572559" y="1888666"/>
          <a:ext cx="2039974" cy="1223984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Image measurements</a:t>
          </a:r>
        </a:p>
      </dsp:txBody>
      <dsp:txXfrm>
        <a:off x="8608408" y="1924515"/>
        <a:ext cx="1968276" cy="11522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79CDB-53A7-41D8-9057-B12EB3EB4001}">
      <dsp:nvSpPr>
        <dsp:cNvPr id="0" name=""/>
        <dsp:cNvSpPr/>
      </dsp:nvSpPr>
      <dsp:spPr>
        <a:xfrm>
          <a:off x="4665" y="1888666"/>
          <a:ext cx="2039974" cy="122398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Image inspection</a:t>
          </a:r>
        </a:p>
      </dsp:txBody>
      <dsp:txXfrm>
        <a:off x="40514" y="1924515"/>
        <a:ext cx="1968276" cy="1152286"/>
      </dsp:txXfrm>
    </dsp:sp>
    <dsp:sp modelId="{0A6E8FBC-7167-4876-B1AA-890525698318}">
      <dsp:nvSpPr>
        <dsp:cNvPr id="0" name=""/>
        <dsp:cNvSpPr/>
      </dsp:nvSpPr>
      <dsp:spPr>
        <a:xfrm>
          <a:off x="2248637" y="2247701"/>
          <a:ext cx="432474" cy="5059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2248637" y="2348884"/>
        <a:ext cx="302732" cy="303547"/>
      </dsp:txXfrm>
    </dsp:sp>
    <dsp:sp modelId="{283E0BE3-DC3C-4386-ADFC-9FC85D790CA9}">
      <dsp:nvSpPr>
        <dsp:cNvPr id="0" name=""/>
        <dsp:cNvSpPr/>
      </dsp:nvSpPr>
      <dsp:spPr>
        <a:xfrm>
          <a:off x="2860630" y="1888666"/>
          <a:ext cx="2039974" cy="122398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Filtering</a:t>
          </a:r>
        </a:p>
      </dsp:txBody>
      <dsp:txXfrm>
        <a:off x="2896479" y="1924515"/>
        <a:ext cx="1968276" cy="1152286"/>
      </dsp:txXfrm>
    </dsp:sp>
    <dsp:sp modelId="{76B0C8A3-DE86-47D3-8EE8-508846D85F19}">
      <dsp:nvSpPr>
        <dsp:cNvPr id="0" name=""/>
        <dsp:cNvSpPr/>
      </dsp:nvSpPr>
      <dsp:spPr>
        <a:xfrm>
          <a:off x="5104602" y="2247701"/>
          <a:ext cx="432474" cy="5059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5104602" y="2348884"/>
        <a:ext cx="302732" cy="303547"/>
      </dsp:txXfrm>
    </dsp:sp>
    <dsp:sp modelId="{B20B4623-F474-4883-9B07-E374E0717E40}">
      <dsp:nvSpPr>
        <dsp:cNvPr id="0" name=""/>
        <dsp:cNvSpPr/>
      </dsp:nvSpPr>
      <dsp:spPr>
        <a:xfrm>
          <a:off x="5716594" y="1888666"/>
          <a:ext cx="2039974" cy="1223984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Segmentation and binary operations</a:t>
          </a:r>
        </a:p>
      </dsp:txBody>
      <dsp:txXfrm>
        <a:off x="5752443" y="1924515"/>
        <a:ext cx="1968276" cy="1152286"/>
      </dsp:txXfrm>
    </dsp:sp>
    <dsp:sp modelId="{A05C7415-877B-4722-A8DB-F0533B81EB1A}">
      <dsp:nvSpPr>
        <dsp:cNvPr id="0" name=""/>
        <dsp:cNvSpPr/>
      </dsp:nvSpPr>
      <dsp:spPr>
        <a:xfrm>
          <a:off x="7960567" y="2247701"/>
          <a:ext cx="432474" cy="5059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7960567" y="2348884"/>
        <a:ext cx="302732" cy="303547"/>
      </dsp:txXfrm>
    </dsp:sp>
    <dsp:sp modelId="{8DF6495D-9AD0-4DD6-933B-57587C576009}">
      <dsp:nvSpPr>
        <dsp:cNvPr id="0" name=""/>
        <dsp:cNvSpPr/>
      </dsp:nvSpPr>
      <dsp:spPr>
        <a:xfrm>
          <a:off x="8572559" y="1888666"/>
          <a:ext cx="2039974" cy="122398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Image measurements</a:t>
          </a:r>
        </a:p>
      </dsp:txBody>
      <dsp:txXfrm>
        <a:off x="8608408" y="1924515"/>
        <a:ext cx="1968276" cy="11522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93CA12-6F22-2545-A594-01941BEACD23}" type="datetimeFigureOut">
              <a:rPr lang="en-US" smtClean="0"/>
              <a:t>5/23/24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ADB666-CCDE-FD45-86A3-E7EAA98D3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340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973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603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967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3255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8967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38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501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449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10" dirty="0"/>
              <a:t>-</a:t>
            </a:r>
            <a:r>
              <a:rPr lang="en-US" dirty="0"/>
              <a:t>&gt;</a:t>
            </a:r>
            <a:r>
              <a:rPr lang="en-US" spc="-30" dirty="0"/>
              <a:t> </a:t>
            </a:r>
            <a:r>
              <a:rPr lang="en-US" dirty="0"/>
              <a:t>results</a:t>
            </a:r>
            <a:r>
              <a:rPr lang="en-US" spc="-25" dirty="0"/>
              <a:t> </a:t>
            </a:r>
            <a:r>
              <a:rPr lang="en-US" dirty="0"/>
              <a:t>a</a:t>
            </a:r>
            <a:r>
              <a:rPr lang="en-US" spc="-35" dirty="0"/>
              <a:t> </a:t>
            </a:r>
            <a:r>
              <a:rPr lang="en-US" spc="-10" dirty="0"/>
              <a:t>binarized</a:t>
            </a:r>
            <a:r>
              <a:rPr lang="en-US" spc="-40" dirty="0"/>
              <a:t> </a:t>
            </a:r>
            <a:r>
              <a:rPr lang="en-US" spc="-10" dirty="0"/>
              <a:t>image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8099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29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239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150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843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31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399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891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Variance filter it computes the variance among the neighboring pixel and assign the variance to the “result pixel”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513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764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rgbClr val="333333"/>
                </a:solidFill>
                <a:effectLst/>
                <a:latin typeface="Helvetica Neue"/>
              </a:rPr>
              <a:t>The main difference between FIJI and ImageJ is that FIJI comes pre-bundled with a number of useful plugins which would require separate download and installation in ImageJ. FIJI also has an auto-update function that ImageJ does not have, and for advanced users is more user friendly and compatible for Macro writing. </a:t>
            </a:r>
            <a:endParaRPr lang="en-GB" sz="12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745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728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4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47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265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44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6939" y="1884425"/>
            <a:ext cx="2759710" cy="41103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443483"/>
            <a:ext cx="10655807" cy="597103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610361"/>
            <a:ext cx="8735695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6939" y="1825244"/>
            <a:ext cx="6325870" cy="2042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oimagebook.github.io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oimagebook.github.io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ioimagebook.github.io/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ioimagebook.github.io/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2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7.jpg"/><Relationship Id="rId7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tif"/><Relationship Id="rId4" Type="http://schemas.openxmlformats.org/officeDocument/2006/relationships/image" Target="../media/image4.t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2.5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imagej.net/Auto_Threshold#Available_method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magej.net/plugins/morpholibj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mailto:joanna.pylvanainen@abo.fi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bioimagebook.github.io/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6E1C6-0092-FD83-0D58-6BECD1079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762000"/>
            <a:ext cx="4038600" cy="3200876"/>
          </a:xfrm>
        </p:spPr>
        <p:txBody>
          <a:bodyPr/>
          <a:lstStyle/>
          <a:p>
            <a:r>
              <a:rPr lang="en-US" dirty="0"/>
              <a:t>WELCOME!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Please install Fiji: </a:t>
            </a:r>
            <a:r>
              <a:rPr lang="en-US" sz="3200" dirty="0"/>
              <a:t>https://fiji.sc/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DD0CD3-776A-6737-3BDF-CFC0AFDED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1187937"/>
            <a:ext cx="6691927" cy="3270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0ACD1E-BD20-3958-E652-3303F6C7C990}"/>
              </a:ext>
            </a:extLst>
          </p:cNvPr>
          <p:cNvSpPr txBox="1"/>
          <p:nvPr/>
        </p:nvSpPr>
        <p:spPr>
          <a:xfrm>
            <a:off x="990600" y="4783691"/>
            <a:ext cx="10515600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Please download materials</a:t>
            </a:r>
            <a:r>
              <a:rPr lang="fi-FI" sz="4400" dirty="0"/>
              <a:t> </a:t>
            </a:r>
            <a:r>
              <a:rPr lang="fi-FI" sz="4400" dirty="0" err="1"/>
              <a:t>from</a:t>
            </a:r>
            <a:r>
              <a:rPr lang="fi-FI" sz="4400" dirty="0"/>
              <a:t> GitHub</a:t>
            </a:r>
            <a:br>
              <a:rPr lang="fi-FI" dirty="0"/>
            </a:br>
            <a:r>
              <a:rPr lang="fi-FI" sz="3200" dirty="0"/>
              <a:t>https://github.com/jpylvanainen/Immunology_course</a:t>
            </a:r>
            <a:br>
              <a:rPr lang="en-US" dirty="0"/>
            </a:br>
            <a:endParaRPr lang="en-FI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7959F8-E676-B21E-59C7-8984179545FD}"/>
              </a:ext>
            </a:extLst>
          </p:cNvPr>
          <p:cNvSpPr/>
          <p:nvPr/>
        </p:nvSpPr>
        <p:spPr>
          <a:xfrm>
            <a:off x="8915400" y="3799999"/>
            <a:ext cx="1143000" cy="65793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736085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7D402-A042-C45A-EC48-48D0B7BED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39" y="610361"/>
            <a:ext cx="8735695" cy="677108"/>
          </a:xfrm>
        </p:spPr>
        <p:txBody>
          <a:bodyPr/>
          <a:lstStyle/>
          <a:p>
            <a:r>
              <a:rPr lang="en-GB" dirty="0"/>
              <a:t>Image analysis pipelines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8D03FA-5F46-5AAA-0324-5EFFBE447A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5" t="2109"/>
          <a:stretch/>
        </p:blipFill>
        <p:spPr>
          <a:xfrm>
            <a:off x="0" y="1769983"/>
            <a:ext cx="8693297" cy="45712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F9B220-868A-5C00-30BB-F617407DE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1769983"/>
            <a:ext cx="346721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31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DE92D-7A10-E3CE-ECA9-D56298DC2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39" y="610361"/>
            <a:ext cx="8735695" cy="677108"/>
          </a:xfrm>
        </p:spPr>
        <p:txBody>
          <a:bodyPr/>
          <a:lstStyle/>
          <a:p>
            <a:r>
              <a:rPr lang="en-GB" dirty="0"/>
              <a:t>Common steps in image analysis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5DDAF6F-3A0E-F5DC-F4A2-9C7513EE55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4400988"/>
              </p:ext>
            </p:extLst>
          </p:nvPr>
        </p:nvGraphicFramePr>
        <p:xfrm>
          <a:off x="787400" y="1246322"/>
          <a:ext cx="10617200" cy="5001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4C6268-D439-DFA4-B711-3835D13213B9}"/>
              </a:ext>
            </a:extLst>
          </p:cNvPr>
          <p:cNvCxnSpPr/>
          <p:nvPr/>
        </p:nvCxnSpPr>
        <p:spPr>
          <a:xfrm>
            <a:off x="3886200" y="2895600"/>
            <a:ext cx="4419600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10AAF89-DB39-2C41-64C3-FEA4EF05F5C7}"/>
              </a:ext>
            </a:extLst>
          </p:cNvPr>
          <p:cNvSpPr txBox="1"/>
          <p:nvPr/>
        </p:nvSpPr>
        <p:spPr>
          <a:xfrm>
            <a:off x="5029200" y="252626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processing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1541E4-4CCA-D5C8-168F-5797889C5816}"/>
              </a:ext>
            </a:extLst>
          </p:cNvPr>
          <p:cNvCxnSpPr>
            <a:cxnSpLocks/>
          </p:cNvCxnSpPr>
          <p:nvPr/>
        </p:nvCxnSpPr>
        <p:spPr>
          <a:xfrm>
            <a:off x="9448800" y="2895600"/>
            <a:ext cx="1905000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05C9E25-4DEF-17D6-50F1-496E19027DC7}"/>
              </a:ext>
            </a:extLst>
          </p:cNvPr>
          <p:cNvSpPr txBox="1"/>
          <p:nvPr/>
        </p:nvSpPr>
        <p:spPr>
          <a:xfrm>
            <a:off x="9525000" y="252626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analysis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1F5B87F9-5A5D-89D0-F10F-A1281B5FD190}"/>
              </a:ext>
            </a:extLst>
          </p:cNvPr>
          <p:cNvSpPr/>
          <p:nvPr/>
        </p:nvSpPr>
        <p:spPr>
          <a:xfrm rot="16200000">
            <a:off x="5758715" y="-193576"/>
            <a:ext cx="677109" cy="10360661"/>
          </a:xfrm>
          <a:prstGeom prst="lef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4BEE40-6CA4-32DD-75E7-4760C9810274}"/>
              </a:ext>
            </a:extLst>
          </p:cNvPr>
          <p:cNvSpPr txBox="1"/>
          <p:nvPr/>
        </p:nvSpPr>
        <p:spPr>
          <a:xfrm>
            <a:off x="3505200" y="5486400"/>
            <a:ext cx="6323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23232"/>
                </a:solidFill>
                <a:effectLst/>
                <a:latin typeface="-apple-system"/>
              </a:rPr>
              <a:t>Extraction of useful information from microscopy images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5671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4988" y="1863851"/>
            <a:ext cx="11622405" cy="4384675"/>
          </a:xfrm>
          <a:custGeom>
            <a:avLst/>
            <a:gdLst/>
            <a:ahLst/>
            <a:cxnLst/>
            <a:rect l="l" t="t" r="r" b="b"/>
            <a:pathLst>
              <a:path w="11622405" h="4384675">
                <a:moveTo>
                  <a:pt x="11622024" y="0"/>
                </a:moveTo>
                <a:lnTo>
                  <a:pt x="0" y="0"/>
                </a:lnTo>
                <a:lnTo>
                  <a:pt x="0" y="4384548"/>
                </a:lnTo>
                <a:lnTo>
                  <a:pt x="11622024" y="4384548"/>
                </a:lnTo>
                <a:lnTo>
                  <a:pt x="11622024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610361"/>
            <a:ext cx="41459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130" dirty="0"/>
              <a:t> </a:t>
            </a:r>
            <a:r>
              <a:rPr dirty="0"/>
              <a:t>is</a:t>
            </a:r>
            <a:r>
              <a:rPr spc="-110" dirty="0"/>
              <a:t> </a:t>
            </a:r>
            <a:r>
              <a:rPr dirty="0"/>
              <a:t>an</a:t>
            </a:r>
            <a:r>
              <a:rPr spc="-125" dirty="0"/>
              <a:t> </a:t>
            </a:r>
            <a:r>
              <a:rPr spc="-10" dirty="0"/>
              <a:t>image?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24433" y="2085594"/>
            <a:ext cx="11341100" cy="3800475"/>
            <a:chOff x="424433" y="2085594"/>
            <a:chExt cx="11341100" cy="38004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4433" y="2085594"/>
              <a:ext cx="3800855" cy="380009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72712" y="2085594"/>
              <a:ext cx="7592567" cy="380009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23897" y="2232279"/>
              <a:ext cx="2144395" cy="3536950"/>
            </a:xfrm>
            <a:custGeom>
              <a:avLst/>
              <a:gdLst/>
              <a:ahLst/>
              <a:cxnLst/>
              <a:rect l="l" t="t" r="r" b="b"/>
              <a:pathLst>
                <a:path w="2144395" h="3536950">
                  <a:moveTo>
                    <a:pt x="0" y="1046734"/>
                  </a:moveTo>
                  <a:lnTo>
                    <a:pt x="2120645" y="0"/>
                  </a:lnTo>
                </a:path>
                <a:path w="2144395" h="3536950">
                  <a:moveTo>
                    <a:pt x="0" y="1149858"/>
                  </a:moveTo>
                  <a:lnTo>
                    <a:pt x="2143887" y="3536543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479041" y="5842761"/>
            <a:ext cx="136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Original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93944" y="5842761"/>
            <a:ext cx="145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Enlarged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96274" y="5842761"/>
            <a:ext cx="225272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Pixel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values</a:t>
            </a:r>
            <a:r>
              <a:rPr lang="fi-FI" sz="1800" spc="-10" dirty="0">
                <a:latin typeface="Calibri"/>
                <a:cs typeface="Calibri"/>
              </a:rPr>
              <a:t> </a:t>
            </a:r>
            <a:r>
              <a:rPr lang="en-GB" sz="1800" dirty="0">
                <a:latin typeface="Calibri"/>
                <a:cs typeface="Calibri"/>
              </a:rPr>
              <a:t>from</a:t>
            </a:r>
            <a:r>
              <a:rPr lang="en-GB" sz="1800" spc="-70" dirty="0">
                <a:latin typeface="Calibri"/>
                <a:cs typeface="Calibri"/>
              </a:rPr>
              <a:t> </a:t>
            </a:r>
            <a:r>
              <a:rPr lang="en-GB" sz="1800" dirty="0">
                <a:latin typeface="Calibri"/>
                <a:cs typeface="Calibri"/>
              </a:rPr>
              <a:t>1-</a:t>
            </a:r>
            <a:r>
              <a:rPr lang="en-GB" sz="1800" spc="-25" dirty="0">
                <a:latin typeface="Calibri"/>
                <a:cs typeface="Calibri"/>
              </a:rPr>
              <a:t>256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95B540-C91B-DFCD-2B6D-1EDD6EEB432D}"/>
              </a:ext>
            </a:extLst>
          </p:cNvPr>
          <p:cNvSpPr txBox="1"/>
          <p:nvPr/>
        </p:nvSpPr>
        <p:spPr>
          <a:xfrm>
            <a:off x="8382000" y="6344391"/>
            <a:ext cx="44183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Introduction to bioimage analysis by Peter Bankhead </a:t>
            </a:r>
          </a:p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https://bioimagebook.github.io/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 CC BY 4.0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0361"/>
            <a:ext cx="20872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Bit</a:t>
            </a:r>
            <a:r>
              <a:rPr spc="-130" dirty="0"/>
              <a:t> </a:t>
            </a:r>
            <a:r>
              <a:rPr spc="-20" dirty="0"/>
              <a:t>depth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76655" y="1253489"/>
            <a:ext cx="10488930" cy="4452620"/>
            <a:chOff x="676655" y="1253489"/>
            <a:chExt cx="10488930" cy="4452620"/>
          </a:xfrm>
        </p:grpSpPr>
        <p:sp>
          <p:nvSpPr>
            <p:cNvPr id="4" name="object 4"/>
            <p:cNvSpPr/>
            <p:nvPr/>
          </p:nvSpPr>
          <p:spPr>
            <a:xfrm>
              <a:off x="676655" y="1690877"/>
              <a:ext cx="3981450" cy="4015104"/>
            </a:xfrm>
            <a:custGeom>
              <a:avLst/>
              <a:gdLst/>
              <a:ahLst/>
              <a:cxnLst/>
              <a:rect l="l" t="t" r="r" b="b"/>
              <a:pathLst>
                <a:path w="3981450" h="4015104">
                  <a:moveTo>
                    <a:pt x="3981450" y="0"/>
                  </a:moveTo>
                  <a:lnTo>
                    <a:pt x="0" y="0"/>
                  </a:lnTo>
                  <a:lnTo>
                    <a:pt x="0" y="4014978"/>
                  </a:lnTo>
                  <a:lnTo>
                    <a:pt x="3981450" y="4014978"/>
                  </a:lnTo>
                  <a:lnTo>
                    <a:pt x="3981450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0381" y="1791461"/>
              <a:ext cx="3800094" cy="380009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41314" y="1253489"/>
              <a:ext cx="5224272" cy="435102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640839" y="5800852"/>
            <a:ext cx="17157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Values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from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1-</a:t>
            </a:r>
            <a:r>
              <a:rPr sz="1800" spc="-25" dirty="0">
                <a:latin typeface="Calibri"/>
                <a:cs typeface="Calibri"/>
              </a:rPr>
              <a:t>256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34904" y="1847850"/>
            <a:ext cx="520700" cy="3077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16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25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256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65536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52771" y="3684778"/>
            <a:ext cx="1605915" cy="662305"/>
          </a:xfrm>
          <a:custGeom>
            <a:avLst/>
            <a:gdLst/>
            <a:ahLst/>
            <a:cxnLst/>
            <a:rect l="l" t="t" r="r" b="b"/>
            <a:pathLst>
              <a:path w="1605914" h="662304">
                <a:moveTo>
                  <a:pt x="1520660" y="635410"/>
                </a:moveTo>
                <a:lnTo>
                  <a:pt x="1510029" y="661924"/>
                </a:lnTo>
                <a:lnTo>
                  <a:pt x="1605533" y="654050"/>
                </a:lnTo>
                <a:lnTo>
                  <a:pt x="1593688" y="640715"/>
                </a:lnTo>
                <a:lnTo>
                  <a:pt x="1533905" y="640715"/>
                </a:lnTo>
                <a:lnTo>
                  <a:pt x="1520660" y="635410"/>
                </a:lnTo>
                <a:close/>
              </a:path>
              <a:path w="1605914" h="662304">
                <a:moveTo>
                  <a:pt x="1531306" y="608859"/>
                </a:moveTo>
                <a:lnTo>
                  <a:pt x="1520660" y="635410"/>
                </a:lnTo>
                <a:lnTo>
                  <a:pt x="1533905" y="640715"/>
                </a:lnTo>
                <a:lnTo>
                  <a:pt x="1544574" y="614172"/>
                </a:lnTo>
                <a:lnTo>
                  <a:pt x="1531306" y="608859"/>
                </a:lnTo>
                <a:close/>
              </a:path>
              <a:path w="1605914" h="662304">
                <a:moveTo>
                  <a:pt x="1541906" y="582422"/>
                </a:moveTo>
                <a:lnTo>
                  <a:pt x="1531306" y="608859"/>
                </a:lnTo>
                <a:lnTo>
                  <a:pt x="1544574" y="614172"/>
                </a:lnTo>
                <a:lnTo>
                  <a:pt x="1533905" y="640715"/>
                </a:lnTo>
                <a:lnTo>
                  <a:pt x="1593688" y="640715"/>
                </a:lnTo>
                <a:lnTo>
                  <a:pt x="1541906" y="582422"/>
                </a:lnTo>
                <a:close/>
              </a:path>
              <a:path w="1605914" h="662304">
                <a:moveTo>
                  <a:pt x="10667" y="0"/>
                </a:moveTo>
                <a:lnTo>
                  <a:pt x="0" y="26416"/>
                </a:lnTo>
                <a:lnTo>
                  <a:pt x="1520660" y="635410"/>
                </a:lnTo>
                <a:lnTo>
                  <a:pt x="1531306" y="608859"/>
                </a:lnTo>
                <a:lnTo>
                  <a:pt x="1066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CC5683-14CA-DEDA-5F9B-9F4BC3EC807C}"/>
              </a:ext>
            </a:extLst>
          </p:cNvPr>
          <p:cNvSpPr txBox="1"/>
          <p:nvPr/>
        </p:nvSpPr>
        <p:spPr>
          <a:xfrm>
            <a:off x="8382000" y="6344391"/>
            <a:ext cx="44183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Introduction to bioimage analysis by Peter Bankhead </a:t>
            </a:r>
          </a:p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https://bioimagebook.github.io/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 CC BY 4.0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Image</a:t>
            </a:r>
            <a:r>
              <a:rPr spc="-245" dirty="0"/>
              <a:t> </a:t>
            </a:r>
            <a:r>
              <a:rPr spc="-30" dirty="0"/>
              <a:t>dimensionality</a:t>
            </a:r>
          </a:p>
        </p:txBody>
      </p:sp>
      <p:pic>
        <p:nvPicPr>
          <p:cNvPr id="3" name="object 3"/>
          <p:cNvPicPr/>
          <p:nvPr/>
        </p:nvPicPr>
        <p:blipFill rotWithShape="1">
          <a:blip r:embed="rId2" cstate="print"/>
          <a:srcRect l="24213" b="17879"/>
          <a:stretch/>
        </p:blipFill>
        <p:spPr>
          <a:xfrm>
            <a:off x="2514600" y="1737919"/>
            <a:ext cx="7162800" cy="45097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4F6C2A-AB2F-0D4C-7EA6-0D433432658A}"/>
              </a:ext>
            </a:extLst>
          </p:cNvPr>
          <p:cNvSpPr txBox="1"/>
          <p:nvPr/>
        </p:nvSpPr>
        <p:spPr>
          <a:xfrm>
            <a:off x="8382000" y="6344391"/>
            <a:ext cx="44183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Introduction to bioimage analysis by Peter Bankhead </a:t>
            </a:r>
          </a:p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https://bioimagebook.github.io/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 CC BY 4.0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Image</a:t>
            </a:r>
            <a:r>
              <a:rPr spc="-245" dirty="0"/>
              <a:t> </a:t>
            </a:r>
            <a:r>
              <a:rPr spc="-30" dirty="0"/>
              <a:t>dimensionality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1783" y="1607058"/>
            <a:ext cx="7848600" cy="4788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B91CA7-695F-77A7-D63C-CEA07090B97E}"/>
              </a:ext>
            </a:extLst>
          </p:cNvPr>
          <p:cNvSpPr txBox="1"/>
          <p:nvPr/>
        </p:nvSpPr>
        <p:spPr>
          <a:xfrm>
            <a:off x="8382000" y="6381259"/>
            <a:ext cx="44183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Introduction to bioimage analysis by Peter Bankhead </a:t>
            </a:r>
          </a:p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https://bioimagebook.github.io/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 CC BY 4.0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Open</a:t>
            </a:r>
            <a:r>
              <a:rPr spc="-180" dirty="0"/>
              <a:t> </a:t>
            </a:r>
            <a:r>
              <a:rPr dirty="0"/>
              <a:t>image</a:t>
            </a:r>
            <a:r>
              <a:rPr spc="-180" dirty="0"/>
              <a:t> </a:t>
            </a:r>
            <a:r>
              <a:rPr dirty="0"/>
              <a:t>and</a:t>
            </a:r>
            <a:r>
              <a:rPr spc="-175" dirty="0"/>
              <a:t> </a:t>
            </a:r>
            <a:r>
              <a:rPr lang="fi-FI" spc="-20" dirty="0" err="1"/>
              <a:t>inspect</a:t>
            </a:r>
            <a:endParaRPr spc="-20" dirty="0"/>
          </a:p>
        </p:txBody>
      </p:sp>
      <p:sp>
        <p:nvSpPr>
          <p:cNvPr id="3" name="object 3"/>
          <p:cNvSpPr txBox="1"/>
          <p:nvPr/>
        </p:nvSpPr>
        <p:spPr>
          <a:xfrm>
            <a:off x="916938" y="1825244"/>
            <a:ext cx="7648107" cy="42498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Open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Fiji +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image: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8FAADC"/>
                </a:solidFill>
                <a:latin typeface="Arial"/>
                <a:cs typeface="Arial"/>
              </a:rPr>
              <a:t>Image1-</a:t>
            </a:r>
            <a:r>
              <a:rPr sz="1800" i="1" spc="-10" dirty="0">
                <a:solidFill>
                  <a:srgbClr val="8FAADC"/>
                </a:solidFill>
                <a:latin typeface="Arial"/>
                <a:cs typeface="Arial"/>
              </a:rPr>
              <a:t>composite</a:t>
            </a:r>
            <a:r>
              <a:rPr lang="fi-FI" sz="1800" i="1" spc="-10" dirty="0">
                <a:solidFill>
                  <a:srgbClr val="8FAADC"/>
                </a:solidFill>
                <a:latin typeface="Arial"/>
                <a:cs typeface="Arial"/>
              </a:rPr>
              <a:t>-</a:t>
            </a:r>
            <a:r>
              <a:rPr lang="fi-FI" sz="1800" i="1" spc="-10" dirty="0" err="1">
                <a:solidFill>
                  <a:srgbClr val="8FAADC"/>
                </a:solidFill>
                <a:latin typeface="Arial"/>
                <a:cs typeface="Arial"/>
              </a:rPr>
              <a:t>calibrated</a:t>
            </a:r>
            <a:r>
              <a:rPr sz="1800" i="1" spc="-10" dirty="0">
                <a:solidFill>
                  <a:srgbClr val="8FAADC"/>
                </a:solidFill>
                <a:latin typeface="Arial"/>
                <a:cs typeface="Arial"/>
              </a:rPr>
              <a:t>.tif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lang="fi-FI" sz="1800" dirty="0">
                <a:solidFill>
                  <a:schemeClr val="accent3"/>
                </a:solidFill>
                <a:latin typeface="Arial"/>
                <a:cs typeface="Arial"/>
              </a:rPr>
              <a:t>		</a:t>
            </a:r>
            <a:r>
              <a:rPr sz="1800" dirty="0">
                <a:solidFill>
                  <a:schemeClr val="accent3"/>
                </a:solidFill>
                <a:latin typeface="Arial"/>
                <a:cs typeface="Arial"/>
              </a:rPr>
              <a:t>Pixels</a:t>
            </a:r>
            <a:r>
              <a:rPr sz="1800" spc="-25" dirty="0">
                <a:solidFill>
                  <a:schemeClr val="accent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chemeClr val="accent3"/>
                </a:solidFill>
                <a:latin typeface="Arial"/>
                <a:cs typeface="Arial"/>
              </a:rPr>
              <a:t>and</a:t>
            </a:r>
            <a:r>
              <a:rPr sz="1800" spc="-15" dirty="0">
                <a:solidFill>
                  <a:schemeClr val="accent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chemeClr val="accent3"/>
                </a:solidFill>
                <a:latin typeface="Arial"/>
                <a:cs typeface="Arial"/>
              </a:rPr>
              <a:t>bit</a:t>
            </a:r>
            <a:r>
              <a:rPr sz="1800" spc="-15" dirty="0">
                <a:solidFill>
                  <a:schemeClr val="accent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chemeClr val="accent3"/>
                </a:solidFill>
                <a:latin typeface="Arial"/>
                <a:cs typeface="Arial"/>
              </a:rPr>
              <a:t>depth,</a:t>
            </a:r>
            <a:r>
              <a:rPr sz="1800" spc="-20" dirty="0">
                <a:solidFill>
                  <a:schemeClr val="accent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chemeClr val="accent3"/>
                </a:solidFill>
                <a:latin typeface="Arial"/>
                <a:cs typeface="Arial"/>
              </a:rPr>
              <a:t>channels</a:t>
            </a:r>
            <a:r>
              <a:rPr lang="fi-FI" sz="1800" spc="-10" dirty="0">
                <a:solidFill>
                  <a:schemeClr val="accent3"/>
                </a:solidFill>
                <a:latin typeface="Arial"/>
                <a:cs typeface="Arial"/>
              </a:rPr>
              <a:t>?</a:t>
            </a:r>
          </a:p>
          <a:p>
            <a:pPr marL="12700">
              <a:lnSpc>
                <a:spcPct val="100000"/>
              </a:lnSpc>
              <a:spcBef>
                <a:spcPts val="1425"/>
              </a:spcBef>
            </a:pPr>
            <a:endParaRPr lang="fi-FI" spc="-10" dirty="0">
              <a:solidFill>
                <a:schemeClr val="accent3"/>
              </a:solidFill>
              <a:latin typeface="Arial"/>
              <a:cs typeface="Arial"/>
            </a:endParaRPr>
          </a:p>
          <a:p>
            <a:pPr marL="12700">
              <a:spcBef>
                <a:spcPts val="1425"/>
              </a:spcBef>
            </a:pPr>
            <a:r>
              <a:rPr lang="en-US" sz="1800" spc="-20" dirty="0">
                <a:solidFill>
                  <a:srgbClr val="404040"/>
                </a:solidFill>
                <a:latin typeface="Arial"/>
                <a:cs typeface="Arial"/>
              </a:rPr>
              <a:t>Zoom		</a:t>
            </a:r>
            <a:r>
              <a:rPr lang="en-US" sz="1800" i="1" dirty="0">
                <a:solidFill>
                  <a:srgbClr val="8FAADC"/>
                </a:solidFill>
                <a:latin typeface="Arial"/>
                <a:cs typeface="Arial"/>
              </a:rPr>
              <a:t>mouse</a:t>
            </a:r>
            <a:r>
              <a:rPr lang="en-US" sz="1800" i="1" spc="-1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dirty="0">
                <a:solidFill>
                  <a:srgbClr val="8FAADC"/>
                </a:solidFill>
                <a:latin typeface="Arial"/>
                <a:cs typeface="Arial"/>
              </a:rPr>
              <a:t>right</a:t>
            </a:r>
            <a:r>
              <a:rPr lang="en-US" sz="1800" i="1" spc="-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dirty="0">
                <a:solidFill>
                  <a:srgbClr val="8FAADC"/>
                </a:solidFill>
                <a:latin typeface="Arial"/>
                <a:cs typeface="Arial"/>
              </a:rPr>
              <a:t>click</a:t>
            </a:r>
            <a:r>
              <a:rPr lang="en-US" sz="1800" i="1" spc="-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spc="-50" dirty="0">
                <a:solidFill>
                  <a:srgbClr val="8FAADC"/>
                </a:solidFill>
                <a:latin typeface="Arial"/>
                <a:cs typeface="Arial"/>
              </a:rPr>
              <a:t>+ </a:t>
            </a:r>
            <a:r>
              <a:rPr lang="en-US" sz="1800" i="1" dirty="0">
                <a:solidFill>
                  <a:srgbClr val="8FAADC"/>
                </a:solidFill>
                <a:latin typeface="Arial"/>
                <a:cs typeface="Arial"/>
              </a:rPr>
              <a:t>mouse</a:t>
            </a:r>
            <a:r>
              <a:rPr lang="en-US" sz="1800" i="1" spc="-2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dirty="0">
                <a:solidFill>
                  <a:srgbClr val="8FAADC"/>
                </a:solidFill>
                <a:latin typeface="Arial"/>
                <a:cs typeface="Arial"/>
              </a:rPr>
              <a:t>left</a:t>
            </a:r>
            <a:r>
              <a:rPr lang="en-US" sz="1800" i="1" spc="-1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dirty="0">
                <a:solidFill>
                  <a:srgbClr val="8FAADC"/>
                </a:solidFill>
                <a:latin typeface="Arial"/>
                <a:cs typeface="Arial"/>
              </a:rPr>
              <a:t>click</a:t>
            </a:r>
            <a:r>
              <a:rPr lang="en-US" sz="1800" i="1" spc="-1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spc="-50" dirty="0">
                <a:solidFill>
                  <a:srgbClr val="8FAADC"/>
                </a:solidFill>
                <a:latin typeface="Arial"/>
                <a:cs typeface="Arial"/>
              </a:rPr>
              <a:t>–</a:t>
            </a:r>
          </a:p>
          <a:p>
            <a:pPr marL="12700">
              <a:spcBef>
                <a:spcPts val="1425"/>
              </a:spcBef>
            </a:pPr>
            <a:r>
              <a:rPr lang="en-US" sz="1800" spc="-50" dirty="0">
                <a:solidFill>
                  <a:schemeClr val="tx1"/>
                </a:solidFill>
                <a:latin typeface="Arial"/>
                <a:cs typeface="Arial"/>
              </a:rPr>
              <a:t>Mo</a:t>
            </a:r>
            <a:r>
              <a:rPr lang="en-US" spc="-50" dirty="0">
                <a:solidFill>
                  <a:schemeClr val="tx1"/>
                </a:solidFill>
                <a:latin typeface="Arial"/>
                <a:cs typeface="Arial"/>
              </a:rPr>
              <a:t>ve around zoomed image use the hand tool </a:t>
            </a:r>
            <a:endParaRPr lang="en-US" sz="1800" spc="-50" dirty="0">
              <a:solidFill>
                <a:schemeClr val="tx1"/>
              </a:solidFill>
              <a:latin typeface="Arial"/>
              <a:cs typeface="Arial"/>
            </a:endParaRPr>
          </a:p>
          <a:p>
            <a:pPr marL="12700">
              <a:spcBef>
                <a:spcPts val="1425"/>
              </a:spcBef>
            </a:pPr>
            <a:r>
              <a:rPr lang="en-US" sz="1800" dirty="0">
                <a:solidFill>
                  <a:srgbClr val="404040"/>
                </a:solidFill>
                <a:latin typeface="Arial"/>
                <a:cs typeface="Arial"/>
              </a:rPr>
              <a:t>Adjust the </a:t>
            </a:r>
            <a:r>
              <a:rPr lang="en-US" sz="1800" spc="-10" dirty="0">
                <a:solidFill>
                  <a:srgbClr val="404040"/>
                </a:solidFill>
                <a:latin typeface="Arial"/>
                <a:cs typeface="Arial"/>
              </a:rPr>
              <a:t>contrast	</a:t>
            </a:r>
            <a:r>
              <a:rPr lang="en-US" sz="1800" i="1" dirty="0">
                <a:solidFill>
                  <a:srgbClr val="8FAADC"/>
                </a:solidFill>
                <a:latin typeface="Arial"/>
                <a:cs typeface="Arial"/>
              </a:rPr>
              <a:t>Image ›</a:t>
            </a:r>
            <a:r>
              <a:rPr lang="en-US" sz="1800" i="1" spc="-5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dirty="0">
                <a:solidFill>
                  <a:srgbClr val="8FAADC"/>
                </a:solidFill>
                <a:latin typeface="Arial"/>
                <a:cs typeface="Arial"/>
              </a:rPr>
              <a:t>Adjust</a:t>
            </a:r>
            <a:r>
              <a:rPr lang="en-US" sz="1800" i="1" spc="-2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lang="en-US" sz="1800" i="1" spc="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spc="-10" dirty="0">
                <a:solidFill>
                  <a:srgbClr val="8FAADC"/>
                </a:solidFill>
                <a:latin typeface="Arial"/>
                <a:cs typeface="Arial"/>
              </a:rPr>
              <a:t>Brightness/Contrast</a:t>
            </a:r>
          </a:p>
          <a:p>
            <a:pPr marL="12700">
              <a:spcBef>
                <a:spcPts val="1425"/>
              </a:spcBef>
            </a:pPr>
            <a:r>
              <a:rPr lang="fi-FI" sz="1800" dirty="0">
                <a:solidFill>
                  <a:srgbClr val="404040"/>
                </a:solidFill>
                <a:latin typeface="Arial"/>
                <a:cs typeface="Arial"/>
              </a:rPr>
              <a:t>Channel management	</a:t>
            </a:r>
            <a:r>
              <a:rPr lang="en-US" sz="1800" i="1" dirty="0">
                <a:solidFill>
                  <a:srgbClr val="8FAADC"/>
                </a:solidFill>
                <a:latin typeface="Arial"/>
                <a:cs typeface="Arial"/>
              </a:rPr>
              <a:t>Image › Color › Channels Tool...</a:t>
            </a:r>
          </a:p>
          <a:p>
            <a:pPr marL="12700">
              <a:spcBef>
                <a:spcPts val="1425"/>
              </a:spcBef>
            </a:pPr>
            <a:r>
              <a:rPr lang="en-US" sz="1800" dirty="0">
                <a:solidFill>
                  <a:srgbClr val="404040"/>
                </a:solidFill>
                <a:latin typeface="Arial"/>
                <a:cs typeface="Arial"/>
              </a:rPr>
              <a:t>Split </a:t>
            </a:r>
            <a:r>
              <a:rPr lang="en-US" sz="1800" spc="-10" dirty="0">
                <a:solidFill>
                  <a:srgbClr val="404040"/>
                </a:solidFill>
                <a:latin typeface="Arial"/>
                <a:cs typeface="Arial"/>
              </a:rPr>
              <a:t>channels		</a:t>
            </a:r>
            <a:r>
              <a:rPr lang="en-US" sz="1800" i="1" dirty="0">
                <a:solidFill>
                  <a:srgbClr val="8FAADC"/>
                </a:solidFill>
                <a:latin typeface="Arial"/>
                <a:cs typeface="Arial"/>
              </a:rPr>
              <a:t>Image ›</a:t>
            </a:r>
            <a:r>
              <a:rPr lang="en-US" sz="1800" i="1" spc="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dirty="0">
                <a:solidFill>
                  <a:srgbClr val="8FAADC"/>
                </a:solidFill>
                <a:latin typeface="Arial"/>
                <a:cs typeface="Arial"/>
              </a:rPr>
              <a:t>Color</a:t>
            </a:r>
            <a:r>
              <a:rPr lang="en-US" sz="1800" i="1" spc="-2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lang="en-US" sz="1800" i="1" spc="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dirty="0">
                <a:solidFill>
                  <a:srgbClr val="8FAADC"/>
                </a:solidFill>
                <a:latin typeface="Arial"/>
                <a:cs typeface="Arial"/>
              </a:rPr>
              <a:t>Split</a:t>
            </a:r>
            <a:r>
              <a:rPr lang="en-US" sz="1800" i="1" spc="-1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spc="-10" dirty="0">
                <a:solidFill>
                  <a:srgbClr val="8FAADC"/>
                </a:solidFill>
                <a:latin typeface="Arial"/>
                <a:cs typeface="Arial"/>
              </a:rPr>
              <a:t>channels</a:t>
            </a:r>
          </a:p>
          <a:p>
            <a:pPr marL="12700">
              <a:spcBef>
                <a:spcPts val="1425"/>
              </a:spcBef>
            </a:pPr>
            <a:r>
              <a:rPr lang="en-US" sz="1800" dirty="0">
                <a:solidFill>
                  <a:srgbClr val="404040"/>
                </a:solidFill>
                <a:latin typeface="Arial"/>
                <a:cs typeface="Arial"/>
              </a:rPr>
              <a:t>Sync </a:t>
            </a:r>
            <a:r>
              <a:rPr lang="en-US" sz="1800" spc="-10" dirty="0">
                <a:solidFill>
                  <a:srgbClr val="404040"/>
                </a:solidFill>
                <a:latin typeface="Arial"/>
                <a:cs typeface="Arial"/>
              </a:rPr>
              <a:t>windows		</a:t>
            </a:r>
            <a:r>
              <a:rPr lang="en-US" sz="1800" i="1" dirty="0">
                <a:solidFill>
                  <a:srgbClr val="8FAADC"/>
                </a:solidFill>
                <a:latin typeface="Arial"/>
                <a:cs typeface="Arial"/>
              </a:rPr>
              <a:t>Analyze</a:t>
            </a:r>
            <a:r>
              <a:rPr lang="en-US" sz="1800" i="1" spc="-4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lang="en-US" sz="1800" i="1" spc="-1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spc="-20" dirty="0">
                <a:solidFill>
                  <a:srgbClr val="8FAADC"/>
                </a:solidFill>
                <a:latin typeface="Arial"/>
                <a:cs typeface="Arial"/>
              </a:rPr>
              <a:t>Tools</a:t>
            </a:r>
            <a:r>
              <a:rPr lang="en-US" sz="1800" i="1" spc="-2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lang="en-US" sz="1800" i="1" spc="-1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dirty="0">
                <a:solidFill>
                  <a:srgbClr val="8FAADC"/>
                </a:solidFill>
                <a:latin typeface="Arial"/>
                <a:cs typeface="Arial"/>
              </a:rPr>
              <a:t>Sync</a:t>
            </a:r>
            <a:r>
              <a:rPr lang="en-US" sz="1800" i="1" spc="-2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spc="-10" dirty="0">
                <a:solidFill>
                  <a:srgbClr val="8FAADC"/>
                </a:solidFill>
                <a:latin typeface="Arial"/>
                <a:cs typeface="Arial"/>
              </a:rPr>
              <a:t>Windows</a:t>
            </a:r>
            <a:endParaRPr lang="en-US" sz="1800" dirty="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601200" y="228600"/>
            <a:ext cx="2318251" cy="1859200"/>
            <a:chOff x="7955161" y="350600"/>
            <a:chExt cx="3713479" cy="297815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55161" y="1182799"/>
              <a:ext cx="2039348" cy="214544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93223" y="791464"/>
              <a:ext cx="1799081" cy="45440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643857" y="364888"/>
              <a:ext cx="2010410" cy="1492250"/>
            </a:xfrm>
            <a:custGeom>
              <a:avLst/>
              <a:gdLst/>
              <a:ahLst/>
              <a:cxnLst/>
              <a:rect l="l" t="t" r="r" b="b"/>
              <a:pathLst>
                <a:path w="2010409" h="1492250">
                  <a:moveTo>
                    <a:pt x="586373" y="1491724"/>
                  </a:moveTo>
                  <a:lnTo>
                    <a:pt x="511189" y="1240391"/>
                  </a:lnTo>
                  <a:lnTo>
                    <a:pt x="458761" y="1219489"/>
                  </a:lnTo>
                  <a:lnTo>
                    <a:pt x="408949" y="1196834"/>
                  </a:lnTo>
                  <a:lnTo>
                    <a:pt x="361790" y="1172523"/>
                  </a:lnTo>
                  <a:lnTo>
                    <a:pt x="317325" y="1146649"/>
                  </a:lnTo>
                  <a:lnTo>
                    <a:pt x="275595" y="1119306"/>
                  </a:lnTo>
                  <a:lnTo>
                    <a:pt x="236638" y="1090590"/>
                  </a:lnTo>
                  <a:lnTo>
                    <a:pt x="200494" y="1060593"/>
                  </a:lnTo>
                  <a:lnTo>
                    <a:pt x="167204" y="1029412"/>
                  </a:lnTo>
                  <a:lnTo>
                    <a:pt x="136807" y="997139"/>
                  </a:lnTo>
                  <a:lnTo>
                    <a:pt x="109343" y="963870"/>
                  </a:lnTo>
                  <a:lnTo>
                    <a:pt x="84852" y="929699"/>
                  </a:lnTo>
                  <a:lnTo>
                    <a:pt x="63373" y="894721"/>
                  </a:lnTo>
                  <a:lnTo>
                    <a:pt x="44947" y="859029"/>
                  </a:lnTo>
                  <a:lnTo>
                    <a:pt x="29613" y="822718"/>
                  </a:lnTo>
                  <a:lnTo>
                    <a:pt x="17412" y="785882"/>
                  </a:lnTo>
                  <a:lnTo>
                    <a:pt x="8383" y="748616"/>
                  </a:lnTo>
                  <a:lnTo>
                    <a:pt x="0" y="673172"/>
                  </a:lnTo>
                  <a:lnTo>
                    <a:pt x="725" y="635182"/>
                  </a:lnTo>
                  <a:lnTo>
                    <a:pt x="4782" y="597139"/>
                  </a:lnTo>
                  <a:lnTo>
                    <a:pt x="12211" y="559138"/>
                  </a:lnTo>
                  <a:lnTo>
                    <a:pt x="23050" y="521273"/>
                  </a:lnTo>
                  <a:lnTo>
                    <a:pt x="37341" y="483639"/>
                  </a:lnTo>
                  <a:lnTo>
                    <a:pt x="55122" y="446330"/>
                  </a:lnTo>
                  <a:lnTo>
                    <a:pt x="76433" y="409439"/>
                  </a:lnTo>
                  <a:lnTo>
                    <a:pt x="101315" y="373063"/>
                  </a:lnTo>
                  <a:lnTo>
                    <a:pt x="129808" y="337294"/>
                  </a:lnTo>
                  <a:lnTo>
                    <a:pt x="157254" y="307080"/>
                  </a:lnTo>
                  <a:lnTo>
                    <a:pt x="186729" y="278171"/>
                  </a:lnTo>
                  <a:lnTo>
                    <a:pt x="218140" y="250584"/>
                  </a:lnTo>
                  <a:lnTo>
                    <a:pt x="251391" y="224338"/>
                  </a:lnTo>
                  <a:lnTo>
                    <a:pt x="286387" y="199448"/>
                  </a:lnTo>
                  <a:lnTo>
                    <a:pt x="323035" y="175933"/>
                  </a:lnTo>
                  <a:lnTo>
                    <a:pt x="361239" y="153811"/>
                  </a:lnTo>
                  <a:lnTo>
                    <a:pt x="400904" y="133097"/>
                  </a:lnTo>
                  <a:lnTo>
                    <a:pt x="441937" y="113811"/>
                  </a:lnTo>
                  <a:lnTo>
                    <a:pt x="484243" y="95969"/>
                  </a:lnTo>
                  <a:lnTo>
                    <a:pt x="527726" y="79588"/>
                  </a:lnTo>
                  <a:lnTo>
                    <a:pt x="572292" y="64687"/>
                  </a:lnTo>
                  <a:lnTo>
                    <a:pt x="617847" y="51282"/>
                  </a:lnTo>
                  <a:lnTo>
                    <a:pt x="664296" y="39390"/>
                  </a:lnTo>
                  <a:lnTo>
                    <a:pt x="711545" y="29030"/>
                  </a:lnTo>
                  <a:lnTo>
                    <a:pt x="759497" y="20219"/>
                  </a:lnTo>
                  <a:lnTo>
                    <a:pt x="808060" y="12973"/>
                  </a:lnTo>
                  <a:lnTo>
                    <a:pt x="857139" y="7311"/>
                  </a:lnTo>
                  <a:lnTo>
                    <a:pt x="906638" y="3250"/>
                  </a:lnTo>
                  <a:lnTo>
                    <a:pt x="956463" y="807"/>
                  </a:lnTo>
                  <a:lnTo>
                    <a:pt x="1006519" y="0"/>
                  </a:lnTo>
                  <a:lnTo>
                    <a:pt x="1056713" y="845"/>
                  </a:lnTo>
                  <a:lnTo>
                    <a:pt x="1106948" y="3361"/>
                  </a:lnTo>
                  <a:lnTo>
                    <a:pt x="1157131" y="7564"/>
                  </a:lnTo>
                  <a:lnTo>
                    <a:pt x="1207167" y="13473"/>
                  </a:lnTo>
                  <a:lnTo>
                    <a:pt x="1256962" y="21104"/>
                  </a:lnTo>
                  <a:lnTo>
                    <a:pt x="1306420" y="30475"/>
                  </a:lnTo>
                  <a:lnTo>
                    <a:pt x="1355446" y="41604"/>
                  </a:lnTo>
                  <a:lnTo>
                    <a:pt x="1403948" y="54507"/>
                  </a:lnTo>
                  <a:lnTo>
                    <a:pt x="1451829" y="69203"/>
                  </a:lnTo>
                  <a:lnTo>
                    <a:pt x="1498995" y="85707"/>
                  </a:lnTo>
                  <a:lnTo>
                    <a:pt x="1551422" y="106610"/>
                  </a:lnTo>
                  <a:lnTo>
                    <a:pt x="1601235" y="129264"/>
                  </a:lnTo>
                  <a:lnTo>
                    <a:pt x="1648393" y="153576"/>
                  </a:lnTo>
                  <a:lnTo>
                    <a:pt x="1692858" y="179450"/>
                  </a:lnTo>
                  <a:lnTo>
                    <a:pt x="1734589" y="206793"/>
                  </a:lnTo>
                  <a:lnTo>
                    <a:pt x="1773546" y="235509"/>
                  </a:lnTo>
                  <a:lnTo>
                    <a:pt x="1809689" y="265505"/>
                  </a:lnTo>
                  <a:lnTo>
                    <a:pt x="1842979" y="296687"/>
                  </a:lnTo>
                  <a:lnTo>
                    <a:pt x="1873377" y="328959"/>
                  </a:lnTo>
                  <a:lnTo>
                    <a:pt x="1900841" y="362228"/>
                  </a:lnTo>
                  <a:lnTo>
                    <a:pt x="1925332" y="396399"/>
                  </a:lnTo>
                  <a:lnTo>
                    <a:pt x="1946810" y="431378"/>
                  </a:lnTo>
                  <a:lnTo>
                    <a:pt x="1965236" y="467070"/>
                  </a:lnTo>
                  <a:lnTo>
                    <a:pt x="1980570" y="503381"/>
                  </a:lnTo>
                  <a:lnTo>
                    <a:pt x="1992771" y="540217"/>
                  </a:lnTo>
                  <a:lnTo>
                    <a:pt x="2001800" y="577482"/>
                  </a:lnTo>
                  <a:lnTo>
                    <a:pt x="2010184" y="652927"/>
                  </a:lnTo>
                  <a:lnTo>
                    <a:pt x="2009458" y="690917"/>
                  </a:lnTo>
                  <a:lnTo>
                    <a:pt x="2005401" y="728960"/>
                  </a:lnTo>
                  <a:lnTo>
                    <a:pt x="1997972" y="766961"/>
                  </a:lnTo>
                  <a:lnTo>
                    <a:pt x="1987133" y="804825"/>
                  </a:lnTo>
                  <a:lnTo>
                    <a:pt x="1972843" y="842460"/>
                  </a:lnTo>
                  <a:lnTo>
                    <a:pt x="1955062" y="879769"/>
                  </a:lnTo>
                  <a:lnTo>
                    <a:pt x="1933750" y="916659"/>
                  </a:lnTo>
                  <a:lnTo>
                    <a:pt x="1908868" y="953036"/>
                  </a:lnTo>
                  <a:lnTo>
                    <a:pt x="1880376" y="988804"/>
                  </a:lnTo>
                  <a:lnTo>
                    <a:pt x="1851726" y="1020244"/>
                  </a:lnTo>
                  <a:lnTo>
                    <a:pt x="1820747" y="1050357"/>
                  </a:lnTo>
                  <a:lnTo>
                    <a:pt x="1787544" y="1079110"/>
                  </a:lnTo>
                  <a:lnTo>
                    <a:pt x="1752224" y="1106466"/>
                  </a:lnTo>
                  <a:lnTo>
                    <a:pt x="1714891" y="1132392"/>
                  </a:lnTo>
                  <a:lnTo>
                    <a:pt x="1675652" y="1156853"/>
                  </a:lnTo>
                  <a:lnTo>
                    <a:pt x="1634614" y="1179813"/>
                  </a:lnTo>
                  <a:lnTo>
                    <a:pt x="1591881" y="1201237"/>
                  </a:lnTo>
                  <a:lnTo>
                    <a:pt x="1547560" y="1221091"/>
                  </a:lnTo>
                  <a:lnTo>
                    <a:pt x="1501756" y="1239340"/>
                  </a:lnTo>
                  <a:lnTo>
                    <a:pt x="1454576" y="1255949"/>
                  </a:lnTo>
                  <a:lnTo>
                    <a:pt x="1406126" y="1270882"/>
                  </a:lnTo>
                  <a:lnTo>
                    <a:pt x="1356511" y="1284106"/>
                  </a:lnTo>
                  <a:lnTo>
                    <a:pt x="1305837" y="1295584"/>
                  </a:lnTo>
                  <a:lnTo>
                    <a:pt x="1254211" y="1305283"/>
                  </a:lnTo>
                  <a:lnTo>
                    <a:pt x="1201737" y="1313166"/>
                  </a:lnTo>
                  <a:lnTo>
                    <a:pt x="1148523" y="1319200"/>
                  </a:lnTo>
                  <a:lnTo>
                    <a:pt x="1094673" y="1323350"/>
                  </a:lnTo>
                  <a:lnTo>
                    <a:pt x="1040295" y="1325579"/>
                  </a:lnTo>
                  <a:lnTo>
                    <a:pt x="985493" y="1325854"/>
                  </a:lnTo>
                  <a:lnTo>
                    <a:pt x="930374" y="1324140"/>
                  </a:lnTo>
                  <a:lnTo>
                    <a:pt x="875044" y="1320401"/>
                  </a:lnTo>
                  <a:lnTo>
                    <a:pt x="586373" y="1491724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41339" y="3288162"/>
            <a:ext cx="524256" cy="619875"/>
          </a:xfrm>
          <a:prstGeom prst="rect">
            <a:avLst/>
          </a:prstGeom>
        </p:spPr>
      </p:pic>
      <p:pic>
        <p:nvPicPr>
          <p:cNvPr id="19" name="Picture 18" descr="Question Cat">
            <a:extLst>
              <a:ext uri="{FF2B5EF4-FFF2-40B4-BE49-F238E27FC236}">
                <a16:creationId xmlns:a16="http://schemas.microsoft.com/office/drawing/2014/main" id="{75E94511-A93A-F82D-2ACD-D4FCE45367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230979"/>
            <a:ext cx="1054135" cy="10541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92E327D-711E-5175-531B-2D1CB87CD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3456" y="3840395"/>
            <a:ext cx="524256" cy="51008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0361"/>
            <a:ext cx="47504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Look</a:t>
            </a:r>
            <a:r>
              <a:rPr spc="-165" dirty="0"/>
              <a:t> </a:t>
            </a:r>
            <a:r>
              <a:rPr dirty="0"/>
              <a:t>up</a:t>
            </a:r>
            <a:r>
              <a:rPr spc="-165" dirty="0"/>
              <a:t> </a:t>
            </a:r>
            <a:r>
              <a:rPr spc="-10" dirty="0"/>
              <a:t>tables</a:t>
            </a:r>
            <a:r>
              <a:rPr spc="-160" dirty="0"/>
              <a:t> </a:t>
            </a:r>
            <a:r>
              <a:rPr spc="-60" dirty="0"/>
              <a:t>(LUTs)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66800" y="253682"/>
            <a:ext cx="10687050" cy="6350635"/>
            <a:chOff x="666750" y="389381"/>
            <a:chExt cx="10687050" cy="63506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750" y="1990724"/>
              <a:ext cx="2400300" cy="36195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36485" y="2619755"/>
              <a:ext cx="1792985" cy="17861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29166" y="4552187"/>
              <a:ext cx="2024633" cy="202463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103626" y="3975353"/>
              <a:ext cx="6226175" cy="1607820"/>
            </a:xfrm>
            <a:custGeom>
              <a:avLst/>
              <a:gdLst/>
              <a:ahLst/>
              <a:cxnLst/>
              <a:rect l="l" t="t" r="r" b="b"/>
              <a:pathLst>
                <a:path w="6226175" h="1607820">
                  <a:moveTo>
                    <a:pt x="6150176" y="1576606"/>
                  </a:moveTo>
                  <a:lnTo>
                    <a:pt x="6142355" y="1607312"/>
                  </a:lnTo>
                  <a:lnTo>
                    <a:pt x="6225667" y="1589278"/>
                  </a:lnTo>
                  <a:lnTo>
                    <a:pt x="6214644" y="1579753"/>
                  </a:lnTo>
                  <a:lnTo>
                    <a:pt x="6162548" y="1579753"/>
                  </a:lnTo>
                  <a:lnTo>
                    <a:pt x="6150176" y="1576606"/>
                  </a:lnTo>
                  <a:close/>
                </a:path>
                <a:path w="6226175" h="1607820">
                  <a:moveTo>
                    <a:pt x="6153317" y="1564278"/>
                  </a:moveTo>
                  <a:lnTo>
                    <a:pt x="6150176" y="1576606"/>
                  </a:lnTo>
                  <a:lnTo>
                    <a:pt x="6162548" y="1579753"/>
                  </a:lnTo>
                  <a:lnTo>
                    <a:pt x="6165723" y="1567434"/>
                  </a:lnTo>
                  <a:lnTo>
                    <a:pt x="6153317" y="1564278"/>
                  </a:lnTo>
                  <a:close/>
                </a:path>
                <a:path w="6226175" h="1607820">
                  <a:moveTo>
                    <a:pt x="6161151" y="1533525"/>
                  </a:moveTo>
                  <a:lnTo>
                    <a:pt x="6153317" y="1564278"/>
                  </a:lnTo>
                  <a:lnTo>
                    <a:pt x="6165723" y="1567434"/>
                  </a:lnTo>
                  <a:lnTo>
                    <a:pt x="6162548" y="1579753"/>
                  </a:lnTo>
                  <a:lnTo>
                    <a:pt x="6214644" y="1579753"/>
                  </a:lnTo>
                  <a:lnTo>
                    <a:pt x="6161151" y="1533525"/>
                  </a:lnTo>
                  <a:close/>
                </a:path>
                <a:path w="6226175" h="1607820">
                  <a:moveTo>
                    <a:pt x="3048" y="0"/>
                  </a:moveTo>
                  <a:lnTo>
                    <a:pt x="0" y="12192"/>
                  </a:lnTo>
                  <a:lnTo>
                    <a:pt x="6150176" y="1576606"/>
                  </a:lnTo>
                  <a:lnTo>
                    <a:pt x="6153317" y="1564278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72728" y="389381"/>
              <a:ext cx="2024633" cy="201625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103372" y="1368551"/>
              <a:ext cx="5769610" cy="2160270"/>
            </a:xfrm>
            <a:custGeom>
              <a:avLst/>
              <a:gdLst/>
              <a:ahLst/>
              <a:cxnLst/>
              <a:rect l="l" t="t" r="r" b="b"/>
              <a:pathLst>
                <a:path w="5769609" h="2160270">
                  <a:moveTo>
                    <a:pt x="3832733" y="2144649"/>
                  </a:moveTo>
                  <a:lnTo>
                    <a:pt x="3820210" y="2133092"/>
                  </a:lnTo>
                  <a:lnTo>
                    <a:pt x="3770122" y="2086864"/>
                  </a:lnTo>
                  <a:lnTo>
                    <a:pt x="3761270" y="2117356"/>
                  </a:lnTo>
                  <a:lnTo>
                    <a:pt x="3556" y="1030986"/>
                  </a:lnTo>
                  <a:lnTo>
                    <a:pt x="0" y="1043178"/>
                  </a:lnTo>
                  <a:lnTo>
                    <a:pt x="3757739" y="2129561"/>
                  </a:lnTo>
                  <a:lnTo>
                    <a:pt x="3748913" y="2160016"/>
                  </a:lnTo>
                  <a:lnTo>
                    <a:pt x="3832733" y="2144649"/>
                  </a:lnTo>
                  <a:close/>
                </a:path>
                <a:path w="5769609" h="2160270">
                  <a:moveTo>
                    <a:pt x="5769102" y="28956"/>
                  </a:moveTo>
                  <a:lnTo>
                    <a:pt x="5689092" y="0"/>
                  </a:lnTo>
                  <a:lnTo>
                    <a:pt x="5692787" y="31584"/>
                  </a:lnTo>
                  <a:lnTo>
                    <a:pt x="1016" y="700278"/>
                  </a:lnTo>
                  <a:lnTo>
                    <a:pt x="2540" y="712978"/>
                  </a:lnTo>
                  <a:lnTo>
                    <a:pt x="5694273" y="44157"/>
                  </a:lnTo>
                  <a:lnTo>
                    <a:pt x="5697982" y="75692"/>
                  </a:lnTo>
                  <a:lnTo>
                    <a:pt x="5767362" y="30099"/>
                  </a:lnTo>
                  <a:lnTo>
                    <a:pt x="5769102" y="28956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84" y="5145023"/>
              <a:ext cx="1578102" cy="159486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101339" y="4246879"/>
              <a:ext cx="2257425" cy="1695450"/>
            </a:xfrm>
            <a:custGeom>
              <a:avLst/>
              <a:gdLst/>
              <a:ahLst/>
              <a:cxnLst/>
              <a:rect l="l" t="t" r="r" b="b"/>
              <a:pathLst>
                <a:path w="2257425" h="1695450">
                  <a:moveTo>
                    <a:pt x="2192398" y="1654768"/>
                  </a:moveTo>
                  <a:lnTo>
                    <a:pt x="2173351" y="1680159"/>
                  </a:lnTo>
                  <a:lnTo>
                    <a:pt x="2257171" y="1695411"/>
                  </a:lnTo>
                  <a:lnTo>
                    <a:pt x="2240661" y="1662391"/>
                  </a:lnTo>
                  <a:lnTo>
                    <a:pt x="2202561" y="1662391"/>
                  </a:lnTo>
                  <a:lnTo>
                    <a:pt x="2192398" y="1654768"/>
                  </a:lnTo>
                  <a:close/>
                </a:path>
                <a:path w="2257425" h="1695450">
                  <a:moveTo>
                    <a:pt x="2200019" y="1644609"/>
                  </a:moveTo>
                  <a:lnTo>
                    <a:pt x="2192398" y="1654768"/>
                  </a:lnTo>
                  <a:lnTo>
                    <a:pt x="2202561" y="1662391"/>
                  </a:lnTo>
                  <a:lnTo>
                    <a:pt x="2210181" y="1652231"/>
                  </a:lnTo>
                  <a:lnTo>
                    <a:pt x="2200019" y="1644609"/>
                  </a:lnTo>
                  <a:close/>
                </a:path>
                <a:path w="2257425" h="1695450">
                  <a:moveTo>
                    <a:pt x="2219071" y="1619211"/>
                  </a:moveTo>
                  <a:lnTo>
                    <a:pt x="2200019" y="1644609"/>
                  </a:lnTo>
                  <a:lnTo>
                    <a:pt x="2210181" y="1652231"/>
                  </a:lnTo>
                  <a:lnTo>
                    <a:pt x="2202561" y="1662391"/>
                  </a:lnTo>
                  <a:lnTo>
                    <a:pt x="2240661" y="1662391"/>
                  </a:lnTo>
                  <a:lnTo>
                    <a:pt x="2219071" y="1619211"/>
                  </a:lnTo>
                  <a:close/>
                </a:path>
                <a:path w="2257425" h="1695450">
                  <a:moveTo>
                    <a:pt x="7620" y="0"/>
                  </a:moveTo>
                  <a:lnTo>
                    <a:pt x="0" y="10160"/>
                  </a:lnTo>
                  <a:lnTo>
                    <a:pt x="2192398" y="1654768"/>
                  </a:lnTo>
                  <a:lnTo>
                    <a:pt x="2200019" y="1644609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C4ED05B-B1A7-C2CA-E72D-B9CBFD7451F0}"/>
              </a:ext>
            </a:extLst>
          </p:cNvPr>
          <p:cNvSpPr txBox="1"/>
          <p:nvPr/>
        </p:nvSpPr>
        <p:spPr>
          <a:xfrm>
            <a:off x="1035448" y="6132405"/>
            <a:ext cx="4513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Try different LUTs </a:t>
            </a:r>
            <a:r>
              <a:rPr lang="en-US" sz="1800" i="1" dirty="0">
                <a:solidFill>
                  <a:srgbClr val="8FAADC"/>
                </a:solidFill>
                <a:latin typeface="Arial"/>
                <a:cs typeface="Arial"/>
              </a:rPr>
              <a:t>Image</a:t>
            </a:r>
            <a:r>
              <a:rPr lang="en-US" sz="1800" i="1" spc="-1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dirty="0">
                <a:solidFill>
                  <a:srgbClr val="8FAADC"/>
                </a:solidFill>
                <a:latin typeface="Arial"/>
                <a:cs typeface="Arial"/>
              </a:rPr>
              <a:t>-&gt; Lookup</a:t>
            </a:r>
            <a:r>
              <a:rPr lang="en-US" sz="1800" i="1" spc="-2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spc="-10" dirty="0">
                <a:solidFill>
                  <a:srgbClr val="8FAADC"/>
                </a:solidFill>
                <a:latin typeface="Arial"/>
                <a:cs typeface="Arial"/>
              </a:rPr>
              <a:t>tables</a:t>
            </a:r>
            <a:endParaRPr lang="en-US" sz="1800" dirty="0">
              <a:latin typeface="Arial"/>
              <a:cs typeface="Arial"/>
            </a:endParaRPr>
          </a:p>
          <a:p>
            <a:endParaRPr lang="en-GB" dirty="0"/>
          </a:p>
        </p:txBody>
      </p:sp>
      <p:grpSp>
        <p:nvGrpSpPr>
          <p:cNvPr id="13" name="object 8">
            <a:extLst>
              <a:ext uri="{FF2B5EF4-FFF2-40B4-BE49-F238E27FC236}">
                <a16:creationId xmlns:a16="http://schemas.microsoft.com/office/drawing/2014/main" id="{A4246AFE-CE6C-16CB-F2FF-D53342B424EC}"/>
              </a:ext>
            </a:extLst>
          </p:cNvPr>
          <p:cNvGrpSpPr/>
          <p:nvPr/>
        </p:nvGrpSpPr>
        <p:grpSpPr>
          <a:xfrm>
            <a:off x="171451" y="5671141"/>
            <a:ext cx="1163422" cy="933045"/>
            <a:chOff x="7955161" y="350600"/>
            <a:chExt cx="3713479" cy="2978150"/>
          </a:xfrm>
        </p:grpSpPr>
        <p:pic>
          <p:nvPicPr>
            <p:cNvPr id="14" name="object 9">
              <a:extLst>
                <a:ext uri="{FF2B5EF4-FFF2-40B4-BE49-F238E27FC236}">
                  <a16:creationId xmlns:a16="http://schemas.microsoft.com/office/drawing/2014/main" id="{1CE7AC32-99B4-9A58-6C4A-5AB6F74014A3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55161" y="1182799"/>
              <a:ext cx="2039348" cy="2145441"/>
            </a:xfrm>
            <a:prstGeom prst="rect">
              <a:avLst/>
            </a:prstGeom>
          </p:spPr>
        </p:pic>
        <p:pic>
          <p:nvPicPr>
            <p:cNvPr id="15" name="object 10">
              <a:extLst>
                <a:ext uri="{FF2B5EF4-FFF2-40B4-BE49-F238E27FC236}">
                  <a16:creationId xmlns:a16="http://schemas.microsoft.com/office/drawing/2014/main" id="{6D33B247-4F1B-4073-A788-EF84C924F887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93223" y="791464"/>
              <a:ext cx="1799081" cy="454405"/>
            </a:xfrm>
            <a:prstGeom prst="rect">
              <a:avLst/>
            </a:prstGeom>
          </p:spPr>
        </p:pic>
        <p:sp>
          <p:nvSpPr>
            <p:cNvPr id="16" name="object 11">
              <a:extLst>
                <a:ext uri="{FF2B5EF4-FFF2-40B4-BE49-F238E27FC236}">
                  <a16:creationId xmlns:a16="http://schemas.microsoft.com/office/drawing/2014/main" id="{1EA721F0-6733-BB01-DE9D-F0C358824C1D}"/>
                </a:ext>
              </a:extLst>
            </p:cNvPr>
            <p:cNvSpPr/>
            <p:nvPr/>
          </p:nvSpPr>
          <p:spPr>
            <a:xfrm>
              <a:off x="9643857" y="364888"/>
              <a:ext cx="2010410" cy="1492250"/>
            </a:xfrm>
            <a:custGeom>
              <a:avLst/>
              <a:gdLst/>
              <a:ahLst/>
              <a:cxnLst/>
              <a:rect l="l" t="t" r="r" b="b"/>
              <a:pathLst>
                <a:path w="2010409" h="1492250">
                  <a:moveTo>
                    <a:pt x="586373" y="1491724"/>
                  </a:moveTo>
                  <a:lnTo>
                    <a:pt x="511189" y="1240391"/>
                  </a:lnTo>
                  <a:lnTo>
                    <a:pt x="458761" y="1219489"/>
                  </a:lnTo>
                  <a:lnTo>
                    <a:pt x="408949" y="1196834"/>
                  </a:lnTo>
                  <a:lnTo>
                    <a:pt x="361790" y="1172523"/>
                  </a:lnTo>
                  <a:lnTo>
                    <a:pt x="317325" y="1146649"/>
                  </a:lnTo>
                  <a:lnTo>
                    <a:pt x="275595" y="1119306"/>
                  </a:lnTo>
                  <a:lnTo>
                    <a:pt x="236638" y="1090590"/>
                  </a:lnTo>
                  <a:lnTo>
                    <a:pt x="200494" y="1060593"/>
                  </a:lnTo>
                  <a:lnTo>
                    <a:pt x="167204" y="1029412"/>
                  </a:lnTo>
                  <a:lnTo>
                    <a:pt x="136807" y="997139"/>
                  </a:lnTo>
                  <a:lnTo>
                    <a:pt x="109343" y="963870"/>
                  </a:lnTo>
                  <a:lnTo>
                    <a:pt x="84852" y="929699"/>
                  </a:lnTo>
                  <a:lnTo>
                    <a:pt x="63373" y="894721"/>
                  </a:lnTo>
                  <a:lnTo>
                    <a:pt x="44947" y="859029"/>
                  </a:lnTo>
                  <a:lnTo>
                    <a:pt x="29613" y="822718"/>
                  </a:lnTo>
                  <a:lnTo>
                    <a:pt x="17412" y="785882"/>
                  </a:lnTo>
                  <a:lnTo>
                    <a:pt x="8383" y="748616"/>
                  </a:lnTo>
                  <a:lnTo>
                    <a:pt x="0" y="673172"/>
                  </a:lnTo>
                  <a:lnTo>
                    <a:pt x="725" y="635182"/>
                  </a:lnTo>
                  <a:lnTo>
                    <a:pt x="4782" y="597139"/>
                  </a:lnTo>
                  <a:lnTo>
                    <a:pt x="12211" y="559138"/>
                  </a:lnTo>
                  <a:lnTo>
                    <a:pt x="23050" y="521273"/>
                  </a:lnTo>
                  <a:lnTo>
                    <a:pt x="37341" y="483639"/>
                  </a:lnTo>
                  <a:lnTo>
                    <a:pt x="55122" y="446330"/>
                  </a:lnTo>
                  <a:lnTo>
                    <a:pt x="76433" y="409439"/>
                  </a:lnTo>
                  <a:lnTo>
                    <a:pt x="101315" y="373063"/>
                  </a:lnTo>
                  <a:lnTo>
                    <a:pt x="129808" y="337294"/>
                  </a:lnTo>
                  <a:lnTo>
                    <a:pt x="157254" y="307080"/>
                  </a:lnTo>
                  <a:lnTo>
                    <a:pt x="186729" y="278171"/>
                  </a:lnTo>
                  <a:lnTo>
                    <a:pt x="218140" y="250584"/>
                  </a:lnTo>
                  <a:lnTo>
                    <a:pt x="251391" y="224338"/>
                  </a:lnTo>
                  <a:lnTo>
                    <a:pt x="286387" y="199448"/>
                  </a:lnTo>
                  <a:lnTo>
                    <a:pt x="323035" y="175933"/>
                  </a:lnTo>
                  <a:lnTo>
                    <a:pt x="361239" y="153811"/>
                  </a:lnTo>
                  <a:lnTo>
                    <a:pt x="400904" y="133097"/>
                  </a:lnTo>
                  <a:lnTo>
                    <a:pt x="441937" y="113811"/>
                  </a:lnTo>
                  <a:lnTo>
                    <a:pt x="484243" y="95969"/>
                  </a:lnTo>
                  <a:lnTo>
                    <a:pt x="527726" y="79588"/>
                  </a:lnTo>
                  <a:lnTo>
                    <a:pt x="572292" y="64687"/>
                  </a:lnTo>
                  <a:lnTo>
                    <a:pt x="617847" y="51282"/>
                  </a:lnTo>
                  <a:lnTo>
                    <a:pt x="664296" y="39390"/>
                  </a:lnTo>
                  <a:lnTo>
                    <a:pt x="711545" y="29030"/>
                  </a:lnTo>
                  <a:lnTo>
                    <a:pt x="759497" y="20219"/>
                  </a:lnTo>
                  <a:lnTo>
                    <a:pt x="808060" y="12973"/>
                  </a:lnTo>
                  <a:lnTo>
                    <a:pt x="857139" y="7311"/>
                  </a:lnTo>
                  <a:lnTo>
                    <a:pt x="906638" y="3250"/>
                  </a:lnTo>
                  <a:lnTo>
                    <a:pt x="956463" y="807"/>
                  </a:lnTo>
                  <a:lnTo>
                    <a:pt x="1006519" y="0"/>
                  </a:lnTo>
                  <a:lnTo>
                    <a:pt x="1056713" y="845"/>
                  </a:lnTo>
                  <a:lnTo>
                    <a:pt x="1106948" y="3361"/>
                  </a:lnTo>
                  <a:lnTo>
                    <a:pt x="1157131" y="7564"/>
                  </a:lnTo>
                  <a:lnTo>
                    <a:pt x="1207167" y="13473"/>
                  </a:lnTo>
                  <a:lnTo>
                    <a:pt x="1256962" y="21104"/>
                  </a:lnTo>
                  <a:lnTo>
                    <a:pt x="1306420" y="30475"/>
                  </a:lnTo>
                  <a:lnTo>
                    <a:pt x="1355446" y="41604"/>
                  </a:lnTo>
                  <a:lnTo>
                    <a:pt x="1403948" y="54507"/>
                  </a:lnTo>
                  <a:lnTo>
                    <a:pt x="1451829" y="69203"/>
                  </a:lnTo>
                  <a:lnTo>
                    <a:pt x="1498995" y="85707"/>
                  </a:lnTo>
                  <a:lnTo>
                    <a:pt x="1551422" y="106610"/>
                  </a:lnTo>
                  <a:lnTo>
                    <a:pt x="1601235" y="129264"/>
                  </a:lnTo>
                  <a:lnTo>
                    <a:pt x="1648393" y="153576"/>
                  </a:lnTo>
                  <a:lnTo>
                    <a:pt x="1692858" y="179450"/>
                  </a:lnTo>
                  <a:lnTo>
                    <a:pt x="1734589" y="206793"/>
                  </a:lnTo>
                  <a:lnTo>
                    <a:pt x="1773546" y="235509"/>
                  </a:lnTo>
                  <a:lnTo>
                    <a:pt x="1809689" y="265505"/>
                  </a:lnTo>
                  <a:lnTo>
                    <a:pt x="1842979" y="296687"/>
                  </a:lnTo>
                  <a:lnTo>
                    <a:pt x="1873377" y="328959"/>
                  </a:lnTo>
                  <a:lnTo>
                    <a:pt x="1900841" y="362228"/>
                  </a:lnTo>
                  <a:lnTo>
                    <a:pt x="1925332" y="396399"/>
                  </a:lnTo>
                  <a:lnTo>
                    <a:pt x="1946810" y="431378"/>
                  </a:lnTo>
                  <a:lnTo>
                    <a:pt x="1965236" y="467070"/>
                  </a:lnTo>
                  <a:lnTo>
                    <a:pt x="1980570" y="503381"/>
                  </a:lnTo>
                  <a:lnTo>
                    <a:pt x="1992771" y="540217"/>
                  </a:lnTo>
                  <a:lnTo>
                    <a:pt x="2001800" y="577482"/>
                  </a:lnTo>
                  <a:lnTo>
                    <a:pt x="2010184" y="652927"/>
                  </a:lnTo>
                  <a:lnTo>
                    <a:pt x="2009458" y="690917"/>
                  </a:lnTo>
                  <a:lnTo>
                    <a:pt x="2005401" y="728960"/>
                  </a:lnTo>
                  <a:lnTo>
                    <a:pt x="1997972" y="766961"/>
                  </a:lnTo>
                  <a:lnTo>
                    <a:pt x="1987133" y="804825"/>
                  </a:lnTo>
                  <a:lnTo>
                    <a:pt x="1972843" y="842460"/>
                  </a:lnTo>
                  <a:lnTo>
                    <a:pt x="1955062" y="879769"/>
                  </a:lnTo>
                  <a:lnTo>
                    <a:pt x="1933750" y="916659"/>
                  </a:lnTo>
                  <a:lnTo>
                    <a:pt x="1908868" y="953036"/>
                  </a:lnTo>
                  <a:lnTo>
                    <a:pt x="1880376" y="988804"/>
                  </a:lnTo>
                  <a:lnTo>
                    <a:pt x="1851726" y="1020244"/>
                  </a:lnTo>
                  <a:lnTo>
                    <a:pt x="1820747" y="1050357"/>
                  </a:lnTo>
                  <a:lnTo>
                    <a:pt x="1787544" y="1079110"/>
                  </a:lnTo>
                  <a:lnTo>
                    <a:pt x="1752224" y="1106466"/>
                  </a:lnTo>
                  <a:lnTo>
                    <a:pt x="1714891" y="1132392"/>
                  </a:lnTo>
                  <a:lnTo>
                    <a:pt x="1675652" y="1156853"/>
                  </a:lnTo>
                  <a:lnTo>
                    <a:pt x="1634614" y="1179813"/>
                  </a:lnTo>
                  <a:lnTo>
                    <a:pt x="1591881" y="1201237"/>
                  </a:lnTo>
                  <a:lnTo>
                    <a:pt x="1547560" y="1221091"/>
                  </a:lnTo>
                  <a:lnTo>
                    <a:pt x="1501756" y="1239340"/>
                  </a:lnTo>
                  <a:lnTo>
                    <a:pt x="1454576" y="1255949"/>
                  </a:lnTo>
                  <a:lnTo>
                    <a:pt x="1406126" y="1270882"/>
                  </a:lnTo>
                  <a:lnTo>
                    <a:pt x="1356511" y="1284106"/>
                  </a:lnTo>
                  <a:lnTo>
                    <a:pt x="1305837" y="1295584"/>
                  </a:lnTo>
                  <a:lnTo>
                    <a:pt x="1254211" y="1305283"/>
                  </a:lnTo>
                  <a:lnTo>
                    <a:pt x="1201737" y="1313166"/>
                  </a:lnTo>
                  <a:lnTo>
                    <a:pt x="1148523" y="1319200"/>
                  </a:lnTo>
                  <a:lnTo>
                    <a:pt x="1094673" y="1323350"/>
                  </a:lnTo>
                  <a:lnTo>
                    <a:pt x="1040295" y="1325579"/>
                  </a:lnTo>
                  <a:lnTo>
                    <a:pt x="985493" y="1325854"/>
                  </a:lnTo>
                  <a:lnTo>
                    <a:pt x="930374" y="1324140"/>
                  </a:lnTo>
                  <a:lnTo>
                    <a:pt x="875044" y="1320401"/>
                  </a:lnTo>
                  <a:lnTo>
                    <a:pt x="586373" y="1491724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04BAA9A-B618-D41C-1398-274D3B2E4096}"/>
              </a:ext>
            </a:extLst>
          </p:cNvPr>
          <p:cNvSpPr txBox="1"/>
          <p:nvPr/>
        </p:nvSpPr>
        <p:spPr>
          <a:xfrm>
            <a:off x="1029133" y="1503338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Calibri"/>
                <a:cs typeface="Calibri"/>
              </a:rPr>
              <a:t>1                                      </a:t>
            </a:r>
            <a:r>
              <a:rPr lang="en-GB" sz="1800" spc="-25" dirty="0">
                <a:latin typeface="Calibri"/>
                <a:cs typeface="Calibri"/>
              </a:rPr>
              <a:t>256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0361"/>
            <a:ext cx="38265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Channel</a:t>
            </a:r>
            <a:r>
              <a:rPr spc="-185" dirty="0"/>
              <a:t> </a:t>
            </a:r>
            <a:r>
              <a:rPr spc="-10" dirty="0"/>
              <a:t>merging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25244"/>
            <a:ext cx="1537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Merge 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channel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5227" y="2291559"/>
            <a:ext cx="2664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i-FI" sz="1800" dirty="0" err="1">
                <a:solidFill>
                  <a:srgbClr val="404040"/>
                </a:solidFill>
                <a:latin typeface="Arial"/>
                <a:cs typeface="Arial"/>
              </a:rPr>
              <a:t>Futher</a:t>
            </a:r>
            <a:r>
              <a:rPr lang="fi-FI" sz="180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fi-FI" sz="1800" dirty="0" err="1">
                <a:solidFill>
                  <a:srgbClr val="404040"/>
                </a:solidFill>
                <a:latin typeface="Arial"/>
                <a:cs typeface="Arial"/>
              </a:rPr>
              <a:t>edit</a:t>
            </a:r>
            <a:r>
              <a:rPr lang="fi-FI" sz="180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404040"/>
                </a:solidFill>
                <a:latin typeface="Arial"/>
                <a:cs typeface="Arial"/>
              </a:rPr>
              <a:t>LUT</a:t>
            </a:r>
            <a:r>
              <a:rPr lang="fi-FI" sz="1800" spc="-25" dirty="0">
                <a:solidFill>
                  <a:srgbClr val="404040"/>
                </a:solidFill>
                <a:latin typeface="Arial"/>
                <a:cs typeface="Arial"/>
              </a:rPr>
              <a:t>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3891" y="2917140"/>
            <a:ext cx="269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Color</a:t>
            </a:r>
            <a:r>
              <a:rPr sz="1800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blindness</a:t>
            </a:r>
            <a:r>
              <a:rPr sz="1800" spc="-4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simulation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677400" y="400040"/>
            <a:ext cx="1938194" cy="1554400"/>
            <a:chOff x="7955161" y="350600"/>
            <a:chExt cx="3713479" cy="297815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55161" y="1182799"/>
              <a:ext cx="2039348" cy="214544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93223" y="791464"/>
              <a:ext cx="1799081" cy="45440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643857" y="364888"/>
              <a:ext cx="2010410" cy="1492250"/>
            </a:xfrm>
            <a:custGeom>
              <a:avLst/>
              <a:gdLst/>
              <a:ahLst/>
              <a:cxnLst/>
              <a:rect l="l" t="t" r="r" b="b"/>
              <a:pathLst>
                <a:path w="2010409" h="1492250">
                  <a:moveTo>
                    <a:pt x="586373" y="1491724"/>
                  </a:moveTo>
                  <a:lnTo>
                    <a:pt x="511189" y="1240391"/>
                  </a:lnTo>
                  <a:lnTo>
                    <a:pt x="458761" y="1219489"/>
                  </a:lnTo>
                  <a:lnTo>
                    <a:pt x="408949" y="1196834"/>
                  </a:lnTo>
                  <a:lnTo>
                    <a:pt x="361790" y="1172523"/>
                  </a:lnTo>
                  <a:lnTo>
                    <a:pt x="317325" y="1146649"/>
                  </a:lnTo>
                  <a:lnTo>
                    <a:pt x="275595" y="1119306"/>
                  </a:lnTo>
                  <a:lnTo>
                    <a:pt x="236638" y="1090590"/>
                  </a:lnTo>
                  <a:lnTo>
                    <a:pt x="200494" y="1060593"/>
                  </a:lnTo>
                  <a:lnTo>
                    <a:pt x="167204" y="1029412"/>
                  </a:lnTo>
                  <a:lnTo>
                    <a:pt x="136807" y="997139"/>
                  </a:lnTo>
                  <a:lnTo>
                    <a:pt x="109343" y="963870"/>
                  </a:lnTo>
                  <a:lnTo>
                    <a:pt x="84852" y="929699"/>
                  </a:lnTo>
                  <a:lnTo>
                    <a:pt x="63373" y="894721"/>
                  </a:lnTo>
                  <a:lnTo>
                    <a:pt x="44947" y="859029"/>
                  </a:lnTo>
                  <a:lnTo>
                    <a:pt x="29613" y="822718"/>
                  </a:lnTo>
                  <a:lnTo>
                    <a:pt x="17412" y="785882"/>
                  </a:lnTo>
                  <a:lnTo>
                    <a:pt x="8383" y="748616"/>
                  </a:lnTo>
                  <a:lnTo>
                    <a:pt x="0" y="673172"/>
                  </a:lnTo>
                  <a:lnTo>
                    <a:pt x="725" y="635182"/>
                  </a:lnTo>
                  <a:lnTo>
                    <a:pt x="4782" y="597139"/>
                  </a:lnTo>
                  <a:lnTo>
                    <a:pt x="12211" y="559138"/>
                  </a:lnTo>
                  <a:lnTo>
                    <a:pt x="23050" y="521273"/>
                  </a:lnTo>
                  <a:lnTo>
                    <a:pt x="37341" y="483639"/>
                  </a:lnTo>
                  <a:lnTo>
                    <a:pt x="55122" y="446330"/>
                  </a:lnTo>
                  <a:lnTo>
                    <a:pt x="76433" y="409439"/>
                  </a:lnTo>
                  <a:lnTo>
                    <a:pt x="101315" y="373063"/>
                  </a:lnTo>
                  <a:lnTo>
                    <a:pt x="129808" y="337294"/>
                  </a:lnTo>
                  <a:lnTo>
                    <a:pt x="157254" y="307080"/>
                  </a:lnTo>
                  <a:lnTo>
                    <a:pt x="186729" y="278171"/>
                  </a:lnTo>
                  <a:lnTo>
                    <a:pt x="218140" y="250584"/>
                  </a:lnTo>
                  <a:lnTo>
                    <a:pt x="251391" y="224338"/>
                  </a:lnTo>
                  <a:lnTo>
                    <a:pt x="286387" y="199448"/>
                  </a:lnTo>
                  <a:lnTo>
                    <a:pt x="323035" y="175933"/>
                  </a:lnTo>
                  <a:lnTo>
                    <a:pt x="361239" y="153811"/>
                  </a:lnTo>
                  <a:lnTo>
                    <a:pt x="400904" y="133097"/>
                  </a:lnTo>
                  <a:lnTo>
                    <a:pt x="441937" y="113811"/>
                  </a:lnTo>
                  <a:lnTo>
                    <a:pt x="484243" y="95969"/>
                  </a:lnTo>
                  <a:lnTo>
                    <a:pt x="527726" y="79588"/>
                  </a:lnTo>
                  <a:lnTo>
                    <a:pt x="572292" y="64687"/>
                  </a:lnTo>
                  <a:lnTo>
                    <a:pt x="617847" y="51282"/>
                  </a:lnTo>
                  <a:lnTo>
                    <a:pt x="664296" y="39390"/>
                  </a:lnTo>
                  <a:lnTo>
                    <a:pt x="711545" y="29030"/>
                  </a:lnTo>
                  <a:lnTo>
                    <a:pt x="759497" y="20219"/>
                  </a:lnTo>
                  <a:lnTo>
                    <a:pt x="808060" y="12973"/>
                  </a:lnTo>
                  <a:lnTo>
                    <a:pt x="857139" y="7311"/>
                  </a:lnTo>
                  <a:lnTo>
                    <a:pt x="906638" y="3250"/>
                  </a:lnTo>
                  <a:lnTo>
                    <a:pt x="956463" y="807"/>
                  </a:lnTo>
                  <a:lnTo>
                    <a:pt x="1006519" y="0"/>
                  </a:lnTo>
                  <a:lnTo>
                    <a:pt x="1056713" y="845"/>
                  </a:lnTo>
                  <a:lnTo>
                    <a:pt x="1106948" y="3361"/>
                  </a:lnTo>
                  <a:lnTo>
                    <a:pt x="1157131" y="7564"/>
                  </a:lnTo>
                  <a:lnTo>
                    <a:pt x="1207167" y="13473"/>
                  </a:lnTo>
                  <a:lnTo>
                    <a:pt x="1256962" y="21104"/>
                  </a:lnTo>
                  <a:lnTo>
                    <a:pt x="1306420" y="30475"/>
                  </a:lnTo>
                  <a:lnTo>
                    <a:pt x="1355446" y="41604"/>
                  </a:lnTo>
                  <a:lnTo>
                    <a:pt x="1403948" y="54507"/>
                  </a:lnTo>
                  <a:lnTo>
                    <a:pt x="1451829" y="69203"/>
                  </a:lnTo>
                  <a:lnTo>
                    <a:pt x="1498995" y="85707"/>
                  </a:lnTo>
                  <a:lnTo>
                    <a:pt x="1551422" y="106610"/>
                  </a:lnTo>
                  <a:lnTo>
                    <a:pt x="1601235" y="129264"/>
                  </a:lnTo>
                  <a:lnTo>
                    <a:pt x="1648393" y="153576"/>
                  </a:lnTo>
                  <a:lnTo>
                    <a:pt x="1692858" y="179450"/>
                  </a:lnTo>
                  <a:lnTo>
                    <a:pt x="1734589" y="206793"/>
                  </a:lnTo>
                  <a:lnTo>
                    <a:pt x="1773546" y="235509"/>
                  </a:lnTo>
                  <a:lnTo>
                    <a:pt x="1809689" y="265505"/>
                  </a:lnTo>
                  <a:lnTo>
                    <a:pt x="1842979" y="296687"/>
                  </a:lnTo>
                  <a:lnTo>
                    <a:pt x="1873377" y="328959"/>
                  </a:lnTo>
                  <a:lnTo>
                    <a:pt x="1900841" y="362228"/>
                  </a:lnTo>
                  <a:lnTo>
                    <a:pt x="1925332" y="396399"/>
                  </a:lnTo>
                  <a:lnTo>
                    <a:pt x="1946810" y="431378"/>
                  </a:lnTo>
                  <a:lnTo>
                    <a:pt x="1965236" y="467070"/>
                  </a:lnTo>
                  <a:lnTo>
                    <a:pt x="1980570" y="503381"/>
                  </a:lnTo>
                  <a:lnTo>
                    <a:pt x="1992771" y="540217"/>
                  </a:lnTo>
                  <a:lnTo>
                    <a:pt x="2001800" y="577482"/>
                  </a:lnTo>
                  <a:lnTo>
                    <a:pt x="2010184" y="652927"/>
                  </a:lnTo>
                  <a:lnTo>
                    <a:pt x="2009458" y="690917"/>
                  </a:lnTo>
                  <a:lnTo>
                    <a:pt x="2005401" y="728960"/>
                  </a:lnTo>
                  <a:lnTo>
                    <a:pt x="1997972" y="766961"/>
                  </a:lnTo>
                  <a:lnTo>
                    <a:pt x="1987133" y="804825"/>
                  </a:lnTo>
                  <a:lnTo>
                    <a:pt x="1972843" y="842460"/>
                  </a:lnTo>
                  <a:lnTo>
                    <a:pt x="1955062" y="879769"/>
                  </a:lnTo>
                  <a:lnTo>
                    <a:pt x="1933750" y="916659"/>
                  </a:lnTo>
                  <a:lnTo>
                    <a:pt x="1908868" y="953036"/>
                  </a:lnTo>
                  <a:lnTo>
                    <a:pt x="1880376" y="988804"/>
                  </a:lnTo>
                  <a:lnTo>
                    <a:pt x="1851726" y="1020244"/>
                  </a:lnTo>
                  <a:lnTo>
                    <a:pt x="1820747" y="1050357"/>
                  </a:lnTo>
                  <a:lnTo>
                    <a:pt x="1787544" y="1079110"/>
                  </a:lnTo>
                  <a:lnTo>
                    <a:pt x="1752224" y="1106466"/>
                  </a:lnTo>
                  <a:lnTo>
                    <a:pt x="1714891" y="1132392"/>
                  </a:lnTo>
                  <a:lnTo>
                    <a:pt x="1675652" y="1156853"/>
                  </a:lnTo>
                  <a:lnTo>
                    <a:pt x="1634614" y="1179813"/>
                  </a:lnTo>
                  <a:lnTo>
                    <a:pt x="1591881" y="1201237"/>
                  </a:lnTo>
                  <a:lnTo>
                    <a:pt x="1547560" y="1221091"/>
                  </a:lnTo>
                  <a:lnTo>
                    <a:pt x="1501756" y="1239340"/>
                  </a:lnTo>
                  <a:lnTo>
                    <a:pt x="1454576" y="1255949"/>
                  </a:lnTo>
                  <a:lnTo>
                    <a:pt x="1406126" y="1270882"/>
                  </a:lnTo>
                  <a:lnTo>
                    <a:pt x="1356511" y="1284106"/>
                  </a:lnTo>
                  <a:lnTo>
                    <a:pt x="1305837" y="1295584"/>
                  </a:lnTo>
                  <a:lnTo>
                    <a:pt x="1254211" y="1305283"/>
                  </a:lnTo>
                  <a:lnTo>
                    <a:pt x="1201737" y="1313166"/>
                  </a:lnTo>
                  <a:lnTo>
                    <a:pt x="1148523" y="1319200"/>
                  </a:lnTo>
                  <a:lnTo>
                    <a:pt x="1094673" y="1323350"/>
                  </a:lnTo>
                  <a:lnTo>
                    <a:pt x="1040295" y="1325579"/>
                  </a:lnTo>
                  <a:lnTo>
                    <a:pt x="985493" y="1325854"/>
                  </a:lnTo>
                  <a:lnTo>
                    <a:pt x="930374" y="1324140"/>
                  </a:lnTo>
                  <a:lnTo>
                    <a:pt x="875044" y="1320401"/>
                  </a:lnTo>
                  <a:lnTo>
                    <a:pt x="586373" y="1491724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474717" y="2643887"/>
            <a:ext cx="4008120" cy="994503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lang="fi-FI" sz="1600" i="1" dirty="0" err="1">
                <a:solidFill>
                  <a:srgbClr val="8FAADC"/>
                </a:solidFill>
                <a:latin typeface="Arial"/>
                <a:cs typeface="Arial"/>
              </a:rPr>
              <a:t>Duplicate</a:t>
            </a:r>
            <a:r>
              <a:rPr lang="fi-FI" sz="1600" i="1" dirty="0">
                <a:solidFill>
                  <a:srgbClr val="8FAADC"/>
                </a:solidFill>
                <a:latin typeface="Arial"/>
                <a:cs typeface="Arial"/>
              </a:rPr>
              <a:t>: </a:t>
            </a:r>
            <a:r>
              <a:rPr lang="fi-FI" sz="1600" i="1" dirty="0" err="1">
                <a:solidFill>
                  <a:srgbClr val="8FAADC"/>
                </a:solidFill>
                <a:latin typeface="Arial"/>
                <a:cs typeface="Arial"/>
              </a:rPr>
              <a:t>shift</a:t>
            </a:r>
            <a:r>
              <a:rPr lang="fi-FI" sz="1600" i="1" dirty="0">
                <a:solidFill>
                  <a:srgbClr val="8FAADC"/>
                </a:solidFill>
                <a:latin typeface="Arial"/>
                <a:cs typeface="Arial"/>
              </a:rPr>
              <a:t> + D</a:t>
            </a: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i="1" dirty="0">
                <a:solidFill>
                  <a:srgbClr val="8FAADC"/>
                </a:solidFill>
                <a:latin typeface="Arial"/>
                <a:cs typeface="Arial"/>
              </a:rPr>
              <a:t>Image</a:t>
            </a:r>
            <a:r>
              <a:rPr sz="1600" i="1" spc="-1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sz="1600" i="1" spc="-2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1600" i="1" spc="-10" dirty="0">
                <a:solidFill>
                  <a:srgbClr val="8FAADC"/>
                </a:solidFill>
                <a:latin typeface="Arial"/>
                <a:cs typeface="Arial"/>
              </a:rPr>
              <a:t>Type</a:t>
            </a:r>
            <a:r>
              <a:rPr sz="1600" i="1" spc="-2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sz="1600" i="1" spc="-1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8FAADC"/>
                </a:solidFill>
                <a:latin typeface="Arial"/>
                <a:cs typeface="Arial"/>
              </a:rPr>
              <a:t>RGB</a:t>
            </a:r>
            <a:r>
              <a:rPr sz="1600" i="1" spc="-2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1600" i="1" spc="-10" dirty="0">
                <a:solidFill>
                  <a:srgbClr val="8FAADC"/>
                </a:solidFill>
                <a:latin typeface="Arial"/>
                <a:cs typeface="Arial"/>
              </a:rPr>
              <a:t>Color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600" i="1" dirty="0">
                <a:solidFill>
                  <a:srgbClr val="8FAADC"/>
                </a:solidFill>
                <a:latin typeface="Arial"/>
                <a:cs typeface="Arial"/>
              </a:rPr>
              <a:t>Image</a:t>
            </a:r>
            <a:r>
              <a:rPr sz="1600" i="1" spc="-1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FI" sz="16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sz="1600" i="1" dirty="0">
                <a:solidFill>
                  <a:srgbClr val="8FAADC"/>
                </a:solidFill>
                <a:latin typeface="Arial"/>
                <a:cs typeface="Arial"/>
              </a:rPr>
              <a:t> Color</a:t>
            </a:r>
            <a:r>
              <a:rPr sz="1600" i="1" spc="-2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FI" sz="16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sz="1600" i="1" dirty="0">
                <a:solidFill>
                  <a:srgbClr val="8FAADC"/>
                </a:solidFill>
                <a:latin typeface="Arial"/>
                <a:cs typeface="Arial"/>
              </a:rPr>
              <a:t> Simulate</a:t>
            </a:r>
            <a:r>
              <a:rPr sz="1600" i="1" spc="-1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8FAADC"/>
                </a:solidFill>
                <a:latin typeface="Arial"/>
                <a:cs typeface="Arial"/>
              </a:rPr>
              <a:t>Color</a:t>
            </a:r>
            <a:r>
              <a:rPr sz="1600" i="1" spc="-10" dirty="0">
                <a:solidFill>
                  <a:srgbClr val="8FAADC"/>
                </a:solidFill>
                <a:latin typeface="Arial"/>
                <a:cs typeface="Arial"/>
              </a:rPr>
              <a:t> Blindness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74717" y="1863089"/>
            <a:ext cx="312483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dirty="0">
                <a:solidFill>
                  <a:srgbClr val="8FAADC"/>
                </a:solidFill>
                <a:latin typeface="Arial"/>
                <a:cs typeface="Arial"/>
              </a:rPr>
              <a:t>Image </a:t>
            </a:r>
            <a:r>
              <a:rPr lang="en-FI" sz="16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sz="1600" i="1" spc="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8FAADC"/>
                </a:solidFill>
                <a:latin typeface="Arial"/>
                <a:cs typeface="Arial"/>
              </a:rPr>
              <a:t>Color</a:t>
            </a:r>
            <a:r>
              <a:rPr sz="1600" i="1" spc="-1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FI" sz="16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sz="1600" i="1" spc="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8FAADC"/>
                </a:solidFill>
                <a:latin typeface="Arial"/>
                <a:cs typeface="Arial"/>
              </a:rPr>
              <a:t>Merge </a:t>
            </a:r>
            <a:r>
              <a:rPr sz="1600" i="1" spc="-10" dirty="0">
                <a:solidFill>
                  <a:srgbClr val="8FAADC"/>
                </a:solidFill>
                <a:latin typeface="Arial"/>
                <a:cs typeface="Arial"/>
              </a:rPr>
              <a:t>channels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74717" y="2247870"/>
            <a:ext cx="215646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dirty="0">
                <a:solidFill>
                  <a:srgbClr val="8FAADC"/>
                </a:solidFill>
                <a:latin typeface="Arial"/>
                <a:cs typeface="Arial"/>
              </a:rPr>
              <a:t>Image</a:t>
            </a:r>
            <a:r>
              <a:rPr sz="1600" i="1" spc="-1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FI" sz="16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sz="1600" i="1" dirty="0">
                <a:solidFill>
                  <a:srgbClr val="8FAADC"/>
                </a:solidFill>
                <a:latin typeface="Arial"/>
                <a:cs typeface="Arial"/>
              </a:rPr>
              <a:t> Lookup</a:t>
            </a:r>
            <a:r>
              <a:rPr sz="1600" i="1" spc="-2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1600" i="1" spc="-10" dirty="0">
                <a:solidFill>
                  <a:srgbClr val="8FAADC"/>
                </a:solidFill>
                <a:latin typeface="Arial"/>
                <a:cs typeface="Arial"/>
              </a:rPr>
              <a:t>tables</a:t>
            </a:r>
            <a:endParaRPr sz="1600" dirty="0">
              <a:latin typeface="Arial"/>
              <a:cs typeface="Arial"/>
            </a:endParaRPr>
          </a:p>
        </p:txBody>
      </p:sp>
      <p:pic>
        <p:nvPicPr>
          <p:cNvPr id="1026" name="Picture 2" descr="Colourful blindness chart">
            <a:extLst>
              <a:ext uri="{FF2B5EF4-FFF2-40B4-BE49-F238E27FC236}">
                <a16:creationId xmlns:a16="http://schemas.microsoft.com/office/drawing/2014/main" id="{307D3BB8-849A-34DD-2324-751DE1BCF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687" y="4202098"/>
            <a:ext cx="4409128" cy="213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307FDEA-8798-491F-9084-EF8026E4E244}"/>
              </a:ext>
            </a:extLst>
          </p:cNvPr>
          <p:cNvSpPr txBox="1"/>
          <p:nvPr/>
        </p:nvSpPr>
        <p:spPr>
          <a:xfrm>
            <a:off x="3848735" y="6489293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>
                    <a:lumMod val="50000"/>
                  </a:schemeClr>
                </a:solidFill>
              </a:rPr>
              <a:t>https://www.lenstore.co.uk/eyecare/your-guide-colour-blindness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i-FI" dirty="0"/>
              <a:t>N-</a:t>
            </a:r>
            <a:r>
              <a:rPr lang="fi-FI" dirty="0" err="1"/>
              <a:t>dimensional</a:t>
            </a:r>
            <a:r>
              <a:rPr lang="fi-FI" dirty="0"/>
              <a:t> </a:t>
            </a:r>
            <a:r>
              <a:rPr lang="fi-FI" dirty="0" err="1"/>
              <a:t>images</a:t>
            </a:r>
            <a:endParaRPr spc="-30"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825244"/>
            <a:ext cx="2071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Open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sample 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image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2573020"/>
            <a:ext cx="23806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View</a:t>
            </a:r>
            <a:r>
              <a:rPr sz="1800" spc="-5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different</a:t>
            </a:r>
            <a:r>
              <a:rPr sz="1800" spc="-5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channels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6939" y="3320541"/>
            <a:ext cx="1957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i-FI" sz="1800" dirty="0">
                <a:solidFill>
                  <a:srgbClr val="404040"/>
                </a:solidFill>
                <a:latin typeface="Arial"/>
                <a:cs typeface="Arial"/>
              </a:rPr>
              <a:t>Make a </a:t>
            </a:r>
            <a:r>
              <a:rPr lang="fi-FI" sz="1800" dirty="0" err="1">
                <a:solidFill>
                  <a:srgbClr val="404040"/>
                </a:solidFill>
                <a:latin typeface="Arial"/>
                <a:cs typeface="Arial"/>
              </a:rPr>
              <a:t>subset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4765" y="4724400"/>
            <a:ext cx="3305175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Make</a:t>
            </a:r>
            <a:r>
              <a:rPr sz="1800" spc="-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z-projection</a:t>
            </a:r>
            <a:r>
              <a:rPr sz="18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endParaRPr lang="en-US" sz="1800" spc="-15" dirty="0">
              <a:solidFill>
                <a:srgbClr val="404040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(from 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original)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4765" y="5388986"/>
            <a:ext cx="6823656" cy="8079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i-FI" sz="1800" dirty="0" err="1">
                <a:solidFill>
                  <a:srgbClr val="404040"/>
                </a:solidFill>
                <a:latin typeface="Arial"/>
                <a:cs typeface="Arial"/>
              </a:rPr>
              <a:t>Crop</a:t>
            </a:r>
            <a:r>
              <a:rPr lang="fi-FI" sz="1800" dirty="0">
                <a:solidFill>
                  <a:srgbClr val="404040"/>
                </a:solidFill>
                <a:latin typeface="Arial"/>
                <a:cs typeface="Arial"/>
              </a:rPr>
              <a:t> image		</a:t>
            </a:r>
            <a:r>
              <a:rPr lang="fi-FI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Choose</a:t>
            </a:r>
            <a:r>
              <a:rPr lang="fi-FI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fi-FI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rectangle</a:t>
            </a:r>
            <a:r>
              <a:rPr lang="fi-FI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fi-FI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tool</a:t>
            </a:r>
            <a:r>
              <a:rPr lang="fi-FI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: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i-FI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			</a:t>
            </a:r>
            <a:r>
              <a:rPr lang="fi-FI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draw</a:t>
            </a:r>
            <a:r>
              <a:rPr lang="fi-FI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fi-FI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region</a:t>
            </a:r>
            <a:r>
              <a:rPr lang="fi-FI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of </a:t>
            </a:r>
            <a:r>
              <a:rPr lang="fi-FI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interest</a:t>
            </a:r>
            <a:endParaRPr lang="fi-FI" sz="160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i-FI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			</a:t>
            </a:r>
            <a:r>
              <a:rPr lang="en-US" sz="1600" i="1" dirty="0">
                <a:solidFill>
                  <a:srgbClr val="8FAADC"/>
                </a:solidFill>
                <a:latin typeface="Arial"/>
                <a:cs typeface="Arial"/>
              </a:rPr>
              <a:t>Ctrl</a:t>
            </a:r>
            <a:r>
              <a:rPr lang="en-US" sz="1600" i="1" spc="-1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600" i="1" dirty="0">
                <a:solidFill>
                  <a:srgbClr val="8FAADC"/>
                </a:solidFill>
                <a:latin typeface="Arial"/>
                <a:cs typeface="Arial"/>
              </a:rPr>
              <a:t>+</a:t>
            </a:r>
            <a:r>
              <a:rPr lang="en-US" sz="1600" i="1" spc="-1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600" i="1" spc="-50" dirty="0">
                <a:solidFill>
                  <a:srgbClr val="8FAADC"/>
                </a:solidFill>
                <a:latin typeface="Arial"/>
                <a:cs typeface="Arial"/>
              </a:rPr>
              <a:t>D </a:t>
            </a:r>
            <a:endParaRPr sz="160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780302" y="350600"/>
            <a:ext cx="2888338" cy="2316400"/>
            <a:chOff x="7955161" y="350600"/>
            <a:chExt cx="3713479" cy="297815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55161" y="1182799"/>
              <a:ext cx="2039348" cy="214544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93223" y="791464"/>
              <a:ext cx="1799081" cy="45440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643857" y="364888"/>
              <a:ext cx="2010410" cy="1492250"/>
            </a:xfrm>
            <a:custGeom>
              <a:avLst/>
              <a:gdLst/>
              <a:ahLst/>
              <a:cxnLst/>
              <a:rect l="l" t="t" r="r" b="b"/>
              <a:pathLst>
                <a:path w="2010409" h="1492250">
                  <a:moveTo>
                    <a:pt x="586373" y="1491724"/>
                  </a:moveTo>
                  <a:lnTo>
                    <a:pt x="511189" y="1240391"/>
                  </a:lnTo>
                  <a:lnTo>
                    <a:pt x="458761" y="1219489"/>
                  </a:lnTo>
                  <a:lnTo>
                    <a:pt x="408949" y="1196834"/>
                  </a:lnTo>
                  <a:lnTo>
                    <a:pt x="361790" y="1172523"/>
                  </a:lnTo>
                  <a:lnTo>
                    <a:pt x="317325" y="1146649"/>
                  </a:lnTo>
                  <a:lnTo>
                    <a:pt x="275595" y="1119306"/>
                  </a:lnTo>
                  <a:lnTo>
                    <a:pt x="236638" y="1090590"/>
                  </a:lnTo>
                  <a:lnTo>
                    <a:pt x="200494" y="1060593"/>
                  </a:lnTo>
                  <a:lnTo>
                    <a:pt x="167204" y="1029412"/>
                  </a:lnTo>
                  <a:lnTo>
                    <a:pt x="136807" y="997139"/>
                  </a:lnTo>
                  <a:lnTo>
                    <a:pt x="109343" y="963870"/>
                  </a:lnTo>
                  <a:lnTo>
                    <a:pt x="84852" y="929699"/>
                  </a:lnTo>
                  <a:lnTo>
                    <a:pt x="63373" y="894721"/>
                  </a:lnTo>
                  <a:lnTo>
                    <a:pt x="44947" y="859029"/>
                  </a:lnTo>
                  <a:lnTo>
                    <a:pt x="29613" y="822718"/>
                  </a:lnTo>
                  <a:lnTo>
                    <a:pt x="17412" y="785882"/>
                  </a:lnTo>
                  <a:lnTo>
                    <a:pt x="8383" y="748616"/>
                  </a:lnTo>
                  <a:lnTo>
                    <a:pt x="0" y="673172"/>
                  </a:lnTo>
                  <a:lnTo>
                    <a:pt x="725" y="635182"/>
                  </a:lnTo>
                  <a:lnTo>
                    <a:pt x="4782" y="597139"/>
                  </a:lnTo>
                  <a:lnTo>
                    <a:pt x="12211" y="559138"/>
                  </a:lnTo>
                  <a:lnTo>
                    <a:pt x="23050" y="521273"/>
                  </a:lnTo>
                  <a:lnTo>
                    <a:pt x="37341" y="483639"/>
                  </a:lnTo>
                  <a:lnTo>
                    <a:pt x="55122" y="446330"/>
                  </a:lnTo>
                  <a:lnTo>
                    <a:pt x="76433" y="409439"/>
                  </a:lnTo>
                  <a:lnTo>
                    <a:pt x="101315" y="373063"/>
                  </a:lnTo>
                  <a:lnTo>
                    <a:pt x="129808" y="337294"/>
                  </a:lnTo>
                  <a:lnTo>
                    <a:pt x="157254" y="307080"/>
                  </a:lnTo>
                  <a:lnTo>
                    <a:pt x="186729" y="278171"/>
                  </a:lnTo>
                  <a:lnTo>
                    <a:pt x="218140" y="250584"/>
                  </a:lnTo>
                  <a:lnTo>
                    <a:pt x="251391" y="224338"/>
                  </a:lnTo>
                  <a:lnTo>
                    <a:pt x="286387" y="199448"/>
                  </a:lnTo>
                  <a:lnTo>
                    <a:pt x="323035" y="175933"/>
                  </a:lnTo>
                  <a:lnTo>
                    <a:pt x="361239" y="153811"/>
                  </a:lnTo>
                  <a:lnTo>
                    <a:pt x="400904" y="133097"/>
                  </a:lnTo>
                  <a:lnTo>
                    <a:pt x="441937" y="113811"/>
                  </a:lnTo>
                  <a:lnTo>
                    <a:pt x="484243" y="95969"/>
                  </a:lnTo>
                  <a:lnTo>
                    <a:pt x="527726" y="79588"/>
                  </a:lnTo>
                  <a:lnTo>
                    <a:pt x="572292" y="64687"/>
                  </a:lnTo>
                  <a:lnTo>
                    <a:pt x="617847" y="51282"/>
                  </a:lnTo>
                  <a:lnTo>
                    <a:pt x="664296" y="39390"/>
                  </a:lnTo>
                  <a:lnTo>
                    <a:pt x="711545" y="29030"/>
                  </a:lnTo>
                  <a:lnTo>
                    <a:pt x="759497" y="20219"/>
                  </a:lnTo>
                  <a:lnTo>
                    <a:pt x="808060" y="12973"/>
                  </a:lnTo>
                  <a:lnTo>
                    <a:pt x="857139" y="7311"/>
                  </a:lnTo>
                  <a:lnTo>
                    <a:pt x="906638" y="3250"/>
                  </a:lnTo>
                  <a:lnTo>
                    <a:pt x="956463" y="807"/>
                  </a:lnTo>
                  <a:lnTo>
                    <a:pt x="1006519" y="0"/>
                  </a:lnTo>
                  <a:lnTo>
                    <a:pt x="1056713" y="845"/>
                  </a:lnTo>
                  <a:lnTo>
                    <a:pt x="1106948" y="3361"/>
                  </a:lnTo>
                  <a:lnTo>
                    <a:pt x="1157131" y="7564"/>
                  </a:lnTo>
                  <a:lnTo>
                    <a:pt x="1207167" y="13473"/>
                  </a:lnTo>
                  <a:lnTo>
                    <a:pt x="1256962" y="21104"/>
                  </a:lnTo>
                  <a:lnTo>
                    <a:pt x="1306420" y="30475"/>
                  </a:lnTo>
                  <a:lnTo>
                    <a:pt x="1355446" y="41604"/>
                  </a:lnTo>
                  <a:lnTo>
                    <a:pt x="1403948" y="54507"/>
                  </a:lnTo>
                  <a:lnTo>
                    <a:pt x="1451829" y="69203"/>
                  </a:lnTo>
                  <a:lnTo>
                    <a:pt x="1498995" y="85707"/>
                  </a:lnTo>
                  <a:lnTo>
                    <a:pt x="1551422" y="106610"/>
                  </a:lnTo>
                  <a:lnTo>
                    <a:pt x="1601235" y="129264"/>
                  </a:lnTo>
                  <a:lnTo>
                    <a:pt x="1648393" y="153576"/>
                  </a:lnTo>
                  <a:lnTo>
                    <a:pt x="1692858" y="179450"/>
                  </a:lnTo>
                  <a:lnTo>
                    <a:pt x="1734589" y="206793"/>
                  </a:lnTo>
                  <a:lnTo>
                    <a:pt x="1773546" y="235509"/>
                  </a:lnTo>
                  <a:lnTo>
                    <a:pt x="1809689" y="265505"/>
                  </a:lnTo>
                  <a:lnTo>
                    <a:pt x="1842979" y="296687"/>
                  </a:lnTo>
                  <a:lnTo>
                    <a:pt x="1873377" y="328959"/>
                  </a:lnTo>
                  <a:lnTo>
                    <a:pt x="1900841" y="362228"/>
                  </a:lnTo>
                  <a:lnTo>
                    <a:pt x="1925332" y="396399"/>
                  </a:lnTo>
                  <a:lnTo>
                    <a:pt x="1946810" y="431378"/>
                  </a:lnTo>
                  <a:lnTo>
                    <a:pt x="1965236" y="467070"/>
                  </a:lnTo>
                  <a:lnTo>
                    <a:pt x="1980570" y="503381"/>
                  </a:lnTo>
                  <a:lnTo>
                    <a:pt x="1992771" y="540217"/>
                  </a:lnTo>
                  <a:lnTo>
                    <a:pt x="2001800" y="577482"/>
                  </a:lnTo>
                  <a:lnTo>
                    <a:pt x="2010184" y="652927"/>
                  </a:lnTo>
                  <a:lnTo>
                    <a:pt x="2009458" y="690917"/>
                  </a:lnTo>
                  <a:lnTo>
                    <a:pt x="2005401" y="728960"/>
                  </a:lnTo>
                  <a:lnTo>
                    <a:pt x="1997972" y="766961"/>
                  </a:lnTo>
                  <a:lnTo>
                    <a:pt x="1987133" y="804825"/>
                  </a:lnTo>
                  <a:lnTo>
                    <a:pt x="1972843" y="842460"/>
                  </a:lnTo>
                  <a:lnTo>
                    <a:pt x="1955062" y="879769"/>
                  </a:lnTo>
                  <a:lnTo>
                    <a:pt x="1933750" y="916659"/>
                  </a:lnTo>
                  <a:lnTo>
                    <a:pt x="1908868" y="953036"/>
                  </a:lnTo>
                  <a:lnTo>
                    <a:pt x="1880376" y="988804"/>
                  </a:lnTo>
                  <a:lnTo>
                    <a:pt x="1851726" y="1020244"/>
                  </a:lnTo>
                  <a:lnTo>
                    <a:pt x="1820747" y="1050357"/>
                  </a:lnTo>
                  <a:lnTo>
                    <a:pt x="1787544" y="1079110"/>
                  </a:lnTo>
                  <a:lnTo>
                    <a:pt x="1752224" y="1106466"/>
                  </a:lnTo>
                  <a:lnTo>
                    <a:pt x="1714891" y="1132392"/>
                  </a:lnTo>
                  <a:lnTo>
                    <a:pt x="1675652" y="1156853"/>
                  </a:lnTo>
                  <a:lnTo>
                    <a:pt x="1634614" y="1179813"/>
                  </a:lnTo>
                  <a:lnTo>
                    <a:pt x="1591881" y="1201237"/>
                  </a:lnTo>
                  <a:lnTo>
                    <a:pt x="1547560" y="1221091"/>
                  </a:lnTo>
                  <a:lnTo>
                    <a:pt x="1501756" y="1239340"/>
                  </a:lnTo>
                  <a:lnTo>
                    <a:pt x="1454576" y="1255949"/>
                  </a:lnTo>
                  <a:lnTo>
                    <a:pt x="1406126" y="1270882"/>
                  </a:lnTo>
                  <a:lnTo>
                    <a:pt x="1356511" y="1284106"/>
                  </a:lnTo>
                  <a:lnTo>
                    <a:pt x="1305837" y="1295584"/>
                  </a:lnTo>
                  <a:lnTo>
                    <a:pt x="1254211" y="1305283"/>
                  </a:lnTo>
                  <a:lnTo>
                    <a:pt x="1201737" y="1313166"/>
                  </a:lnTo>
                  <a:lnTo>
                    <a:pt x="1148523" y="1319200"/>
                  </a:lnTo>
                  <a:lnTo>
                    <a:pt x="1094673" y="1323350"/>
                  </a:lnTo>
                  <a:lnTo>
                    <a:pt x="1040295" y="1325579"/>
                  </a:lnTo>
                  <a:lnTo>
                    <a:pt x="985493" y="1325854"/>
                  </a:lnTo>
                  <a:lnTo>
                    <a:pt x="930374" y="1324140"/>
                  </a:lnTo>
                  <a:lnTo>
                    <a:pt x="875044" y="1320401"/>
                  </a:lnTo>
                  <a:lnTo>
                    <a:pt x="586373" y="1491724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655622" y="1716058"/>
            <a:ext cx="3675379" cy="518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600" i="1" dirty="0">
                <a:solidFill>
                  <a:srgbClr val="8FAADC"/>
                </a:solidFill>
                <a:latin typeface="Arial"/>
                <a:cs typeface="Arial"/>
              </a:rPr>
              <a:t>File</a:t>
            </a:r>
            <a:r>
              <a:rPr lang="en-US" sz="1600" i="1" spc="-2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6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lang="en-US" sz="1600" i="1" spc="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600" i="1" dirty="0">
                <a:solidFill>
                  <a:srgbClr val="8FAADC"/>
                </a:solidFill>
                <a:latin typeface="Arial"/>
                <a:cs typeface="Arial"/>
              </a:rPr>
              <a:t>Open</a:t>
            </a:r>
            <a:r>
              <a:rPr lang="en-US" sz="1600" i="1" spc="-1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600" i="1" dirty="0">
                <a:solidFill>
                  <a:srgbClr val="8FAADC"/>
                </a:solidFill>
                <a:latin typeface="Arial"/>
                <a:cs typeface="Arial"/>
              </a:rPr>
              <a:t>Samples</a:t>
            </a:r>
            <a:r>
              <a:rPr lang="en-US" sz="1600" i="1" spc="-1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6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lang="en-US" sz="1600" i="1" spc="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600" i="1" dirty="0">
                <a:solidFill>
                  <a:srgbClr val="8FAADC"/>
                </a:solidFill>
                <a:latin typeface="Arial"/>
                <a:cs typeface="Arial"/>
              </a:rPr>
              <a:t>Mitosis</a:t>
            </a:r>
            <a:r>
              <a:rPr lang="en-US" sz="1600" i="1" spc="-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600" i="1" dirty="0">
                <a:solidFill>
                  <a:srgbClr val="8FAADC"/>
                </a:solidFill>
                <a:latin typeface="Arial"/>
                <a:cs typeface="Arial"/>
              </a:rPr>
              <a:t>(5D </a:t>
            </a:r>
            <a:r>
              <a:rPr lang="en-US" sz="1600" i="1" spc="-10" dirty="0">
                <a:solidFill>
                  <a:srgbClr val="8FAADC"/>
                </a:solidFill>
                <a:latin typeface="Arial"/>
                <a:cs typeface="Arial"/>
              </a:rPr>
              <a:t>stack)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600" i="1" spc="-10" dirty="0">
                <a:solidFill>
                  <a:srgbClr val="8FAADC"/>
                </a:solidFill>
                <a:latin typeface="Arial"/>
                <a:cs typeface="Arial"/>
              </a:rPr>
              <a:t>OR Image7- mitosis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55622" y="3370834"/>
            <a:ext cx="399364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dirty="0">
                <a:solidFill>
                  <a:srgbClr val="8FAADC"/>
                </a:solidFill>
                <a:latin typeface="Arial"/>
                <a:cs typeface="Arial"/>
              </a:rPr>
              <a:t>Image</a:t>
            </a:r>
            <a:r>
              <a:rPr sz="1600" i="1" spc="-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sz="1600" i="1" spc="-1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8FAADC"/>
                </a:solidFill>
                <a:latin typeface="Arial"/>
                <a:cs typeface="Arial"/>
              </a:rPr>
              <a:t>Duplicate...</a:t>
            </a:r>
            <a:r>
              <a:rPr sz="1600" i="1" spc="-1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8FAADC"/>
                </a:solidFill>
                <a:latin typeface="Arial"/>
                <a:cs typeface="Arial"/>
              </a:rPr>
              <a:t>OR</a:t>
            </a:r>
            <a:r>
              <a:rPr sz="1600" i="1" spc="-1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8FAADC"/>
                </a:solidFill>
                <a:latin typeface="Arial"/>
                <a:cs typeface="Arial"/>
              </a:rPr>
              <a:t>Ctrl</a:t>
            </a:r>
            <a:r>
              <a:rPr sz="1600" i="1" spc="-1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8FAADC"/>
                </a:solidFill>
                <a:latin typeface="Arial"/>
                <a:cs typeface="Arial"/>
              </a:rPr>
              <a:t>+</a:t>
            </a:r>
            <a:r>
              <a:rPr sz="1600" i="1" spc="-1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1600" i="1" spc="-50" dirty="0">
                <a:solidFill>
                  <a:srgbClr val="8FAADC"/>
                </a:solidFill>
                <a:latin typeface="Arial"/>
                <a:cs typeface="Arial"/>
              </a:rPr>
              <a:t>D</a:t>
            </a:r>
            <a:r>
              <a:rPr lang="fi-FI" sz="1600" i="1" spc="-50" dirty="0">
                <a:solidFill>
                  <a:srgbClr val="8FAADC"/>
                </a:solidFill>
                <a:latin typeface="Arial"/>
                <a:cs typeface="Arial"/>
              </a:rPr>
              <a:t> and </a:t>
            </a:r>
            <a:r>
              <a:rPr lang="fi-FI" sz="1600" i="1" spc="-50" dirty="0" err="1">
                <a:solidFill>
                  <a:srgbClr val="8FAADC"/>
                </a:solidFill>
                <a:latin typeface="Arial"/>
                <a:cs typeface="Arial"/>
              </a:rPr>
              <a:t>select</a:t>
            </a:r>
            <a:r>
              <a:rPr lang="fi-FI" sz="1600" i="1" spc="-5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fi-FI" sz="1600" i="1" spc="-50" dirty="0" err="1">
                <a:solidFill>
                  <a:srgbClr val="8FAADC"/>
                </a:solidFill>
                <a:latin typeface="Arial"/>
                <a:cs typeface="Arial"/>
              </a:rPr>
              <a:t>wanted</a:t>
            </a:r>
            <a:r>
              <a:rPr lang="fi-FI" sz="1600" i="1" spc="-5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fi-FI" sz="1600" i="1" spc="-50" dirty="0" err="1">
                <a:solidFill>
                  <a:srgbClr val="8FAADC"/>
                </a:solidFill>
                <a:latin typeface="Arial"/>
                <a:cs typeface="Arial"/>
              </a:rPr>
              <a:t>frames</a:t>
            </a:r>
            <a:r>
              <a:rPr lang="fi-FI" sz="1600" i="1" spc="-50" dirty="0">
                <a:solidFill>
                  <a:srgbClr val="8FAADC"/>
                </a:solidFill>
                <a:latin typeface="Arial"/>
                <a:cs typeface="Arial"/>
              </a:rPr>
              <a:t>, </a:t>
            </a:r>
            <a:r>
              <a:rPr lang="fi-FI" sz="1600" i="1" spc="-50" dirty="0" err="1">
                <a:solidFill>
                  <a:srgbClr val="8FAADC"/>
                </a:solidFill>
                <a:latin typeface="Arial"/>
                <a:cs typeface="Arial"/>
              </a:rPr>
              <a:t>channels</a:t>
            </a:r>
            <a:r>
              <a:rPr lang="fi-FI" sz="1600" i="1" spc="-50" dirty="0">
                <a:solidFill>
                  <a:srgbClr val="8FAADC"/>
                </a:solidFill>
                <a:latin typeface="Arial"/>
                <a:cs typeface="Arial"/>
              </a:rPr>
              <a:t>, </a:t>
            </a:r>
            <a:r>
              <a:rPr lang="fi-FI" sz="1600" i="1" spc="-50" dirty="0" err="1">
                <a:solidFill>
                  <a:srgbClr val="8FAADC"/>
                </a:solidFill>
                <a:latin typeface="Arial"/>
                <a:cs typeface="Arial"/>
              </a:rPr>
              <a:t>planes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55622" y="4730750"/>
            <a:ext cx="254762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dirty="0">
                <a:solidFill>
                  <a:srgbClr val="8FAADC"/>
                </a:solidFill>
                <a:latin typeface="Arial"/>
                <a:cs typeface="Arial"/>
              </a:rPr>
              <a:t>Image</a:t>
            </a:r>
            <a:r>
              <a:rPr sz="1600" i="1" spc="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sz="1600" i="1" spc="-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8FAADC"/>
                </a:solidFill>
                <a:latin typeface="Arial"/>
                <a:cs typeface="Arial"/>
              </a:rPr>
              <a:t>Stacks › Z </a:t>
            </a:r>
            <a:r>
              <a:rPr sz="1600" i="1" spc="-10" dirty="0">
                <a:solidFill>
                  <a:srgbClr val="8FAADC"/>
                </a:solidFill>
                <a:latin typeface="Arial"/>
                <a:cs typeface="Arial"/>
              </a:rPr>
              <a:t>Project...</a:t>
            </a:r>
            <a:endParaRPr sz="1600" dirty="0">
              <a:latin typeface="Arial"/>
              <a:cs typeface="Arial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F0BABEA-F801-BD3C-3839-4B367873F9B3}"/>
              </a:ext>
            </a:extLst>
          </p:cNvPr>
          <p:cNvGrpSpPr/>
          <p:nvPr/>
        </p:nvGrpSpPr>
        <p:grpSpPr>
          <a:xfrm>
            <a:off x="8153400" y="3061559"/>
            <a:ext cx="3359814" cy="3608937"/>
            <a:chOff x="7107043" y="3021088"/>
            <a:chExt cx="3359814" cy="360893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FF1108C-F03C-3729-D163-AC0F8EB1EC75}"/>
                </a:ext>
              </a:extLst>
            </p:cNvPr>
            <p:cNvGrpSpPr/>
            <p:nvPr/>
          </p:nvGrpSpPr>
          <p:grpSpPr>
            <a:xfrm>
              <a:off x="9128304" y="4227979"/>
              <a:ext cx="1338553" cy="2402046"/>
              <a:chOff x="9144000" y="4227979"/>
              <a:chExt cx="1338553" cy="2402046"/>
            </a:xfrm>
          </p:grpSpPr>
          <p:pic>
            <p:nvPicPr>
              <p:cNvPr id="17" name="Picture 2" descr="Roamer Early Years | Valiant | STEMfinity">
                <a:extLst>
                  <a:ext uri="{FF2B5EF4-FFF2-40B4-BE49-F238E27FC236}">
                    <a16:creationId xmlns:a16="http://schemas.microsoft.com/office/drawing/2014/main" id="{FADD59E8-1B19-E12E-5569-AA13DE8005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44000" y="5291472"/>
                <a:ext cx="1338553" cy="1338553"/>
              </a:xfrm>
              <a:prstGeom prst="rect">
                <a:avLst/>
              </a:prstGeom>
              <a:noFill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isometricTopUp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Roamer Early Years | Valiant | STEMfinity">
                <a:extLst>
                  <a:ext uri="{FF2B5EF4-FFF2-40B4-BE49-F238E27FC236}">
                    <a16:creationId xmlns:a16="http://schemas.microsoft.com/office/drawing/2014/main" id="{510697FD-E3E1-B2C7-C3D4-D385745F75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44000" y="5025598"/>
                <a:ext cx="1338553" cy="1338553"/>
              </a:xfrm>
              <a:prstGeom prst="rect">
                <a:avLst/>
              </a:prstGeom>
              <a:noFill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isometricTopUp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2" descr="Roamer Early Years | Valiant | STEMfinity">
                <a:extLst>
                  <a:ext uri="{FF2B5EF4-FFF2-40B4-BE49-F238E27FC236}">
                    <a16:creationId xmlns:a16="http://schemas.microsoft.com/office/drawing/2014/main" id="{9B43E36E-392D-146B-216B-2E5ADF57F2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44000" y="4759725"/>
                <a:ext cx="1338553" cy="1338553"/>
              </a:xfrm>
              <a:prstGeom prst="rect">
                <a:avLst/>
              </a:prstGeom>
              <a:noFill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isometricTopUp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4" name="Picture 2" descr="Roamer Early Years | Valiant | STEMfinity">
                <a:extLst>
                  <a:ext uri="{FF2B5EF4-FFF2-40B4-BE49-F238E27FC236}">
                    <a16:creationId xmlns:a16="http://schemas.microsoft.com/office/drawing/2014/main" id="{3798BCBF-FF07-8C8F-1693-DB8BD27B74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44000" y="4493852"/>
                <a:ext cx="1338553" cy="1338553"/>
              </a:xfrm>
              <a:prstGeom prst="rect">
                <a:avLst/>
              </a:prstGeom>
              <a:noFill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isometricTopUp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Roamer Early Years | Valiant | STEMfinity">
                <a:extLst>
                  <a:ext uri="{FF2B5EF4-FFF2-40B4-BE49-F238E27FC236}">
                    <a16:creationId xmlns:a16="http://schemas.microsoft.com/office/drawing/2014/main" id="{A095712A-E604-9FFA-FFCD-D0C7C91543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44000" y="4227979"/>
                <a:ext cx="1338553" cy="1338553"/>
              </a:xfrm>
              <a:prstGeom prst="rect">
                <a:avLst/>
              </a:prstGeom>
              <a:noFill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isometricTopUp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 descr="Roamer Early Years | Valiant | STEMfinity">
              <a:extLst>
                <a:ext uri="{FF2B5EF4-FFF2-40B4-BE49-F238E27FC236}">
                  <a16:creationId xmlns:a16="http://schemas.microsoft.com/office/drawing/2014/main" id="{FC8AF352-9F9F-B801-40A2-AE5EC76351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8304" y="3021088"/>
              <a:ext cx="1338553" cy="1338553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isometricTopUp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41F468-70D3-7F47-C840-2AB87FE03D94}"/>
                </a:ext>
              </a:extLst>
            </p:cNvPr>
            <p:cNvSpPr txBox="1"/>
            <p:nvPr/>
          </p:nvSpPr>
          <p:spPr>
            <a:xfrm>
              <a:off x="7107043" y="5445946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Original stack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6CA9E88-9274-AA0A-7159-6EB188A77A1D}"/>
                </a:ext>
              </a:extLst>
            </p:cNvPr>
            <p:cNvSpPr txBox="1"/>
            <p:nvPr/>
          </p:nvSpPr>
          <p:spPr>
            <a:xfrm>
              <a:off x="7174611" y="3333537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Final image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B8CA58F-081E-3CBF-7BCC-64B0B3809BA9}"/>
                </a:ext>
              </a:extLst>
            </p:cNvPr>
            <p:cNvCxnSpPr/>
            <p:nvPr/>
          </p:nvCxnSpPr>
          <p:spPr>
            <a:xfrm flipV="1">
              <a:off x="8991600" y="3810000"/>
              <a:ext cx="0" cy="215074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23BD55E-8B88-412E-34FE-EE450FDE75D9}"/>
                </a:ext>
              </a:extLst>
            </p:cNvPr>
            <p:cNvCxnSpPr/>
            <p:nvPr/>
          </p:nvCxnSpPr>
          <p:spPr>
            <a:xfrm flipV="1">
              <a:off x="9797580" y="4250486"/>
              <a:ext cx="0" cy="215074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2FCFEF0-BBA0-3B67-01A7-5F1C43032C5F}"/>
                </a:ext>
              </a:extLst>
            </p:cNvPr>
            <p:cNvCxnSpPr/>
            <p:nvPr/>
          </p:nvCxnSpPr>
          <p:spPr>
            <a:xfrm flipV="1">
              <a:off x="9175594" y="3940211"/>
              <a:ext cx="0" cy="215074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522D91D-FEF6-8086-B331-8E8D22F4F303}"/>
                </a:ext>
              </a:extLst>
            </p:cNvPr>
            <p:cNvCxnSpPr/>
            <p:nvPr/>
          </p:nvCxnSpPr>
          <p:spPr>
            <a:xfrm flipV="1">
              <a:off x="9372600" y="4040693"/>
              <a:ext cx="0" cy="215074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object 5">
            <a:extLst>
              <a:ext uri="{FF2B5EF4-FFF2-40B4-BE49-F238E27FC236}">
                <a16:creationId xmlns:a16="http://schemas.microsoft.com/office/drawing/2014/main" id="{34FA8794-5A86-60E0-B72F-EBF35114F86E}"/>
              </a:ext>
            </a:extLst>
          </p:cNvPr>
          <p:cNvSpPr txBox="1"/>
          <p:nvPr/>
        </p:nvSpPr>
        <p:spPr>
          <a:xfrm>
            <a:off x="911718" y="3980233"/>
            <a:ext cx="1957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Isolate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one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z-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plane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7" name="object 13">
            <a:extLst>
              <a:ext uri="{FF2B5EF4-FFF2-40B4-BE49-F238E27FC236}">
                <a16:creationId xmlns:a16="http://schemas.microsoft.com/office/drawing/2014/main" id="{AE5B2B5E-E955-D97E-EDCD-A0AC6612AE3D}"/>
              </a:ext>
            </a:extLst>
          </p:cNvPr>
          <p:cNvSpPr txBox="1"/>
          <p:nvPr/>
        </p:nvSpPr>
        <p:spPr>
          <a:xfrm>
            <a:off x="3655622" y="3953572"/>
            <a:ext cx="290322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dirty="0">
                <a:solidFill>
                  <a:srgbClr val="8FAADC"/>
                </a:solidFill>
                <a:latin typeface="Arial"/>
                <a:cs typeface="Arial"/>
              </a:rPr>
              <a:t>Image</a:t>
            </a:r>
            <a:r>
              <a:rPr sz="1600" i="1" spc="-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sz="1600" i="1" spc="-1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8FAADC"/>
                </a:solidFill>
                <a:latin typeface="Arial"/>
                <a:cs typeface="Arial"/>
              </a:rPr>
              <a:t>Duplicate...</a:t>
            </a:r>
            <a:r>
              <a:rPr sz="1600" i="1" spc="-1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8FAADC"/>
                </a:solidFill>
                <a:latin typeface="Arial"/>
                <a:cs typeface="Arial"/>
              </a:rPr>
              <a:t>OR</a:t>
            </a:r>
            <a:r>
              <a:rPr sz="1600" i="1" spc="-1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8FAADC"/>
                </a:solidFill>
                <a:latin typeface="Arial"/>
                <a:cs typeface="Arial"/>
              </a:rPr>
              <a:t>Ctrl</a:t>
            </a:r>
            <a:r>
              <a:rPr sz="1600" i="1" spc="-1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8FAADC"/>
                </a:solidFill>
                <a:latin typeface="Arial"/>
                <a:cs typeface="Arial"/>
              </a:rPr>
              <a:t>+</a:t>
            </a:r>
            <a:r>
              <a:rPr sz="1600" i="1" spc="-1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1600" i="1" spc="-50" dirty="0">
                <a:solidFill>
                  <a:srgbClr val="8FAADC"/>
                </a:solidFill>
                <a:latin typeface="Arial"/>
                <a:cs typeface="Arial"/>
              </a:rPr>
              <a:t>D</a:t>
            </a:r>
            <a:endParaRPr sz="1600" dirty="0">
              <a:latin typeface="Arial"/>
              <a:cs typeface="Arial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6ED40FCF-9895-146D-EB20-2615BAEAE3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1214" y="5372730"/>
            <a:ext cx="371527" cy="38105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4F8C074-6B3D-6D82-0CA9-EDE8157249FC}"/>
              </a:ext>
            </a:extLst>
          </p:cNvPr>
          <p:cNvSpPr txBox="1"/>
          <p:nvPr/>
        </p:nvSpPr>
        <p:spPr>
          <a:xfrm>
            <a:off x="3655622" y="2556786"/>
            <a:ext cx="60979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spcBef>
                <a:spcPts val="1425"/>
              </a:spcBef>
            </a:pPr>
            <a:r>
              <a:rPr lang="en-US" sz="1600" i="1" dirty="0">
                <a:solidFill>
                  <a:srgbClr val="8FAADC"/>
                </a:solidFill>
                <a:latin typeface="Arial"/>
                <a:cs typeface="Arial"/>
              </a:rPr>
              <a:t>Image › Color › Channels Tool...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2C288-8A23-ECB3-C39B-644942618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analysis in immunology</a:t>
            </a:r>
            <a:endParaRPr lang="en-FI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2361EC-1945-F38F-0B62-3D9CA3038B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9" t="50080"/>
          <a:stretch/>
        </p:blipFill>
        <p:spPr bwMode="auto">
          <a:xfrm>
            <a:off x="885624" y="1828800"/>
            <a:ext cx="7066754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6906AD-999A-62F9-C8A4-18B9BBF908E3}"/>
              </a:ext>
            </a:extLst>
          </p:cNvPr>
          <p:cNvSpPr txBox="1"/>
          <p:nvPr/>
        </p:nvSpPr>
        <p:spPr>
          <a:xfrm>
            <a:off x="8153400" y="2209800"/>
            <a:ext cx="3581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82828"/>
                </a:solidFill>
                <a:effectLst/>
                <a:latin typeface="MuseoSans"/>
              </a:rPr>
              <a:t>Localization of immune cells</a:t>
            </a:r>
          </a:p>
          <a:p>
            <a:r>
              <a:rPr lang="en-US" b="0" i="0" dirty="0">
                <a:solidFill>
                  <a:srgbClr val="282828"/>
                </a:solidFill>
                <a:effectLst/>
                <a:latin typeface="MuseoSans"/>
              </a:rPr>
              <a:t>Cross section of human </a:t>
            </a:r>
            <a:r>
              <a:rPr lang="en-US" dirty="0">
                <a:solidFill>
                  <a:srgbClr val="282828"/>
                </a:solidFill>
                <a:latin typeface="MuseoSans"/>
              </a:rPr>
              <a:t>l</a:t>
            </a:r>
            <a:r>
              <a:rPr lang="en-US" b="0" i="0" dirty="0">
                <a:solidFill>
                  <a:srgbClr val="282828"/>
                </a:solidFill>
                <a:effectLst/>
                <a:latin typeface="MuseoSans"/>
              </a:rPr>
              <a:t>ymph node</a:t>
            </a:r>
          </a:p>
          <a:p>
            <a:endParaRPr lang="en-US" dirty="0">
              <a:solidFill>
                <a:srgbClr val="282828"/>
              </a:solidFill>
              <a:latin typeface="MuseoSans"/>
            </a:endParaRPr>
          </a:p>
          <a:p>
            <a:r>
              <a:rPr lang="en-US" b="0" i="0" dirty="0">
                <a:solidFill>
                  <a:srgbClr val="282828"/>
                </a:solidFill>
                <a:effectLst/>
                <a:latin typeface="MuseoSans"/>
              </a:rPr>
              <a:t>B cells (blue)</a:t>
            </a:r>
            <a:endParaRPr lang="en-FI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75ACC8-F815-EEAB-CEFF-6EBD2917B7C0}"/>
              </a:ext>
            </a:extLst>
          </p:cNvPr>
          <p:cNvSpPr txBox="1"/>
          <p:nvPr/>
        </p:nvSpPr>
        <p:spPr>
          <a:xfrm>
            <a:off x="9067800" y="6453565"/>
            <a:ext cx="3124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dirty="0">
                <a:solidFill>
                  <a:srgbClr val="212121"/>
                </a:solidFill>
                <a:effectLst/>
                <a:latin typeface="BlinkMacSystemFont"/>
              </a:rPr>
              <a:t>(</a:t>
            </a:r>
            <a:r>
              <a:rPr lang="fr-FR" b="0" i="0" dirty="0" err="1">
                <a:solidFill>
                  <a:srgbClr val="212121"/>
                </a:solidFill>
                <a:effectLst/>
                <a:latin typeface="BlinkMacSystemFont"/>
              </a:rPr>
              <a:t>Louie</a:t>
            </a:r>
            <a:r>
              <a:rPr lang="fr-FR" b="0" i="0" dirty="0">
                <a:solidFill>
                  <a:srgbClr val="212121"/>
                </a:solidFill>
                <a:effectLst/>
                <a:latin typeface="BlinkMacSystemFont"/>
              </a:rPr>
              <a:t>, D. A. P., &amp; Liao, S. 2019)</a:t>
            </a:r>
            <a:endParaRPr lang="en-FI" dirty="0"/>
          </a:p>
        </p:txBody>
      </p:sp>
      <p:pic>
        <p:nvPicPr>
          <p:cNvPr id="9" name="Picture 8" descr="A black and white image of a human lungs&#10;&#10;Description automatically generated">
            <a:extLst>
              <a:ext uri="{FF2B5EF4-FFF2-40B4-BE49-F238E27FC236}">
                <a16:creationId xmlns:a16="http://schemas.microsoft.com/office/drawing/2014/main" id="{955316EB-F928-97F5-D38A-B3040B2D6D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39" y="1828800"/>
            <a:ext cx="7068345" cy="4280043"/>
          </a:xfrm>
          <a:prstGeom prst="rect">
            <a:avLst/>
          </a:prstGeom>
        </p:spPr>
      </p:pic>
      <p:pic>
        <p:nvPicPr>
          <p:cNvPr id="11" name="Picture 10" descr="A black and white image of a liver&#10;&#10;Description automatically generated">
            <a:extLst>
              <a:ext uri="{FF2B5EF4-FFF2-40B4-BE49-F238E27FC236}">
                <a16:creationId xmlns:a16="http://schemas.microsoft.com/office/drawing/2014/main" id="{5D0DF3DD-2D32-284E-AF2F-0C4C9EFD70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24" y="1828800"/>
            <a:ext cx="7106024" cy="43028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EA483A-B8E5-B6DF-70D6-33FD97D7AB7A}"/>
              </a:ext>
            </a:extLst>
          </p:cNvPr>
          <p:cNvSpPr txBox="1"/>
          <p:nvPr/>
        </p:nvSpPr>
        <p:spPr>
          <a:xfrm>
            <a:off x="8153400" y="3581400"/>
            <a:ext cx="3581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82828"/>
                </a:solidFill>
                <a:effectLst/>
                <a:latin typeface="MuseoSans"/>
              </a:rPr>
              <a:t>Total area</a:t>
            </a:r>
          </a:p>
          <a:p>
            <a:r>
              <a:rPr lang="en-US" dirty="0">
                <a:solidFill>
                  <a:srgbClr val="282828"/>
                </a:solidFill>
                <a:latin typeface="MuseoSans"/>
              </a:rPr>
              <a:t>Location</a:t>
            </a:r>
          </a:p>
          <a:p>
            <a:endParaRPr lang="en-US" b="0" i="0" dirty="0">
              <a:solidFill>
                <a:srgbClr val="282828"/>
              </a:solidFill>
              <a:effectLst/>
              <a:latin typeface="MuseoSans"/>
            </a:endParaRPr>
          </a:p>
          <a:p>
            <a:endParaRPr lang="en-US" dirty="0">
              <a:solidFill>
                <a:srgbClr val="282828"/>
              </a:solidFill>
              <a:latin typeface="MuseoSans"/>
            </a:endParaRPr>
          </a:p>
        </p:txBody>
      </p:sp>
    </p:spTree>
    <p:extLst>
      <p:ext uri="{BB962C8B-B14F-4D97-AF65-F5344CB8AC3E}">
        <p14:creationId xmlns:p14="http://schemas.microsoft.com/office/powerpoint/2010/main" val="374113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Image</a:t>
            </a:r>
            <a:r>
              <a:rPr spc="-245" dirty="0"/>
              <a:t> </a:t>
            </a:r>
            <a:r>
              <a:rPr spc="-35" dirty="0"/>
              <a:t>calibration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22195"/>
            <a:ext cx="9803765" cy="1140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It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important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that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image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file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handled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properly,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size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image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calibrated,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ImageJ </a:t>
            </a:r>
            <a:r>
              <a:rPr sz="1800" dirty="0">
                <a:latin typeface="Arial"/>
                <a:cs typeface="Arial"/>
              </a:rPr>
              <a:t>doesn’t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always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read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files</a:t>
            </a:r>
            <a:r>
              <a:rPr sz="1800" spc="-10" dirty="0">
                <a:latin typeface="Arial"/>
                <a:cs typeface="Arial"/>
              </a:rPr>
              <a:t> properly.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35"/>
              </a:spcBef>
            </a:pPr>
            <a:r>
              <a:rPr sz="1800" spc="-35" dirty="0">
                <a:latin typeface="Arial"/>
                <a:cs typeface="Arial"/>
              </a:rPr>
              <a:t>You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if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your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image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calibrated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from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from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info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bar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top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image.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0194" y="3387090"/>
            <a:ext cx="10592560" cy="121882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Image</a:t>
            </a:r>
            <a:r>
              <a:rPr spc="-245" dirty="0"/>
              <a:t> </a:t>
            </a:r>
            <a:r>
              <a:rPr spc="-35" dirty="0"/>
              <a:t>calibration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8" y="1877059"/>
            <a:ext cx="616966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Open</a:t>
            </a:r>
            <a:r>
              <a:rPr sz="18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image:</a:t>
            </a:r>
            <a:r>
              <a:rPr sz="18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8FAADC"/>
                </a:solidFill>
                <a:latin typeface="Arial"/>
                <a:cs typeface="Arial"/>
              </a:rPr>
              <a:t>Image1-</a:t>
            </a:r>
            <a:r>
              <a:rPr sz="1800" i="1" spc="-10" dirty="0">
                <a:solidFill>
                  <a:srgbClr val="8FAADC"/>
                </a:solidFill>
                <a:latin typeface="Arial"/>
                <a:cs typeface="Arial"/>
              </a:rPr>
              <a:t>composite</a:t>
            </a:r>
            <a:r>
              <a:rPr lang="fi-FI" sz="1800" i="1" spc="-10" dirty="0">
                <a:solidFill>
                  <a:srgbClr val="8FAADC"/>
                </a:solidFill>
                <a:latin typeface="Arial"/>
                <a:cs typeface="Arial"/>
              </a:rPr>
              <a:t>-</a:t>
            </a:r>
            <a:r>
              <a:rPr lang="fi-FI" sz="1800" i="1" spc="-10" dirty="0" err="1">
                <a:solidFill>
                  <a:srgbClr val="8FAADC"/>
                </a:solidFill>
                <a:latin typeface="Arial"/>
                <a:cs typeface="Arial"/>
              </a:rPr>
              <a:t>calibrated</a:t>
            </a:r>
            <a:r>
              <a:rPr sz="1800" i="1" spc="-10" dirty="0">
                <a:solidFill>
                  <a:srgbClr val="8FAADC"/>
                </a:solidFill>
                <a:latin typeface="Arial"/>
                <a:cs typeface="Arial"/>
              </a:rPr>
              <a:t>.tif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2789428"/>
            <a:ext cx="2439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Check</a:t>
            </a:r>
            <a:r>
              <a:rPr sz="1800" spc="-8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image</a:t>
            </a:r>
            <a:r>
              <a:rPr sz="1800" spc="-6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properties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6939" y="3702304"/>
            <a:ext cx="7937500" cy="2124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Check</a:t>
            </a:r>
            <a:r>
              <a:rPr sz="1800" spc="-6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that</a:t>
            </a:r>
            <a:r>
              <a:rPr sz="1800" spc="-6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the</a:t>
            </a:r>
            <a:r>
              <a:rPr sz="1800" spc="-5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number</a:t>
            </a:r>
            <a:r>
              <a:rPr sz="1800" spc="-6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of</a:t>
            </a:r>
            <a:r>
              <a:rPr sz="1800" spc="-6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channels,</a:t>
            </a:r>
            <a:r>
              <a:rPr sz="1800" spc="-6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slices</a:t>
            </a:r>
            <a:r>
              <a:rPr sz="1800" spc="-6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and</a:t>
            </a:r>
            <a:r>
              <a:rPr sz="1800" spc="-6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frames</a:t>
            </a:r>
            <a:r>
              <a:rPr sz="1800" spc="-5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match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Check</a:t>
            </a:r>
            <a:r>
              <a:rPr sz="1800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your</a:t>
            </a:r>
            <a:r>
              <a:rPr sz="1800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unit</a:t>
            </a:r>
            <a:r>
              <a:rPr sz="1800" spc="-4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of</a:t>
            </a:r>
            <a:r>
              <a:rPr sz="1800" spc="-4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length</a:t>
            </a:r>
            <a:r>
              <a:rPr sz="1800" spc="-5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and</a:t>
            </a:r>
            <a:r>
              <a:rPr sz="1800" spc="-4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set</a:t>
            </a:r>
            <a:r>
              <a:rPr sz="1800" spc="-4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it</a:t>
            </a:r>
            <a:r>
              <a:rPr sz="1800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to</a:t>
            </a:r>
            <a:r>
              <a:rPr sz="1800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μm</a:t>
            </a:r>
            <a:r>
              <a:rPr sz="1800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(um</a:t>
            </a:r>
            <a:r>
              <a:rPr sz="1800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or</a:t>
            </a:r>
            <a:r>
              <a:rPr sz="1800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micron)</a:t>
            </a:r>
            <a:r>
              <a:rPr sz="1800" spc="-5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or</a:t>
            </a:r>
            <a:r>
              <a:rPr sz="1800" spc="-4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404040"/>
                </a:solidFill>
                <a:latin typeface="Arial"/>
                <a:cs typeface="Arial"/>
              </a:rPr>
              <a:t>nm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Check</a:t>
            </a:r>
            <a:r>
              <a:rPr sz="1800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your</a:t>
            </a:r>
            <a:r>
              <a:rPr sz="1800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pixel</a:t>
            </a:r>
            <a:r>
              <a:rPr sz="1800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width</a:t>
            </a:r>
            <a:r>
              <a:rPr sz="1800" spc="-4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and</a:t>
            </a:r>
            <a:r>
              <a:rPr sz="1800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height</a:t>
            </a:r>
            <a:r>
              <a:rPr sz="1800" spc="-4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(2D</a:t>
            </a:r>
            <a:r>
              <a:rPr sz="1800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images</a:t>
            </a:r>
            <a:r>
              <a:rPr sz="1800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the</a:t>
            </a:r>
            <a:r>
              <a:rPr sz="1800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voxel</a:t>
            </a:r>
            <a:r>
              <a:rPr sz="1800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depth</a:t>
            </a:r>
            <a:r>
              <a:rPr sz="1800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can</a:t>
            </a:r>
            <a:r>
              <a:rPr sz="1800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04040"/>
                </a:solidFill>
                <a:latin typeface="Arial"/>
                <a:cs typeface="Arial"/>
              </a:rPr>
              <a:t>be</a:t>
            </a:r>
            <a:r>
              <a:rPr sz="1800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Arial"/>
                <a:cs typeface="Arial"/>
              </a:rPr>
              <a:t>ignored)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906000" y="228600"/>
            <a:ext cx="2128223" cy="1706800"/>
            <a:chOff x="7955161" y="350600"/>
            <a:chExt cx="3713479" cy="297815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55161" y="1182799"/>
              <a:ext cx="2039348" cy="214544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93223" y="791464"/>
              <a:ext cx="1799081" cy="45440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643857" y="364888"/>
              <a:ext cx="2010410" cy="1492250"/>
            </a:xfrm>
            <a:custGeom>
              <a:avLst/>
              <a:gdLst/>
              <a:ahLst/>
              <a:cxnLst/>
              <a:rect l="l" t="t" r="r" b="b"/>
              <a:pathLst>
                <a:path w="2010409" h="1492250">
                  <a:moveTo>
                    <a:pt x="586373" y="1491724"/>
                  </a:moveTo>
                  <a:lnTo>
                    <a:pt x="511189" y="1240391"/>
                  </a:lnTo>
                  <a:lnTo>
                    <a:pt x="458761" y="1219489"/>
                  </a:lnTo>
                  <a:lnTo>
                    <a:pt x="408949" y="1196834"/>
                  </a:lnTo>
                  <a:lnTo>
                    <a:pt x="361790" y="1172523"/>
                  </a:lnTo>
                  <a:lnTo>
                    <a:pt x="317325" y="1146649"/>
                  </a:lnTo>
                  <a:lnTo>
                    <a:pt x="275595" y="1119306"/>
                  </a:lnTo>
                  <a:lnTo>
                    <a:pt x="236638" y="1090590"/>
                  </a:lnTo>
                  <a:lnTo>
                    <a:pt x="200494" y="1060593"/>
                  </a:lnTo>
                  <a:lnTo>
                    <a:pt x="167204" y="1029412"/>
                  </a:lnTo>
                  <a:lnTo>
                    <a:pt x="136807" y="997139"/>
                  </a:lnTo>
                  <a:lnTo>
                    <a:pt x="109343" y="963870"/>
                  </a:lnTo>
                  <a:lnTo>
                    <a:pt x="84852" y="929699"/>
                  </a:lnTo>
                  <a:lnTo>
                    <a:pt x="63373" y="894721"/>
                  </a:lnTo>
                  <a:lnTo>
                    <a:pt x="44947" y="859029"/>
                  </a:lnTo>
                  <a:lnTo>
                    <a:pt x="29613" y="822718"/>
                  </a:lnTo>
                  <a:lnTo>
                    <a:pt x="17412" y="785882"/>
                  </a:lnTo>
                  <a:lnTo>
                    <a:pt x="8383" y="748616"/>
                  </a:lnTo>
                  <a:lnTo>
                    <a:pt x="0" y="673172"/>
                  </a:lnTo>
                  <a:lnTo>
                    <a:pt x="725" y="635182"/>
                  </a:lnTo>
                  <a:lnTo>
                    <a:pt x="4782" y="597139"/>
                  </a:lnTo>
                  <a:lnTo>
                    <a:pt x="12211" y="559138"/>
                  </a:lnTo>
                  <a:lnTo>
                    <a:pt x="23050" y="521273"/>
                  </a:lnTo>
                  <a:lnTo>
                    <a:pt x="37341" y="483639"/>
                  </a:lnTo>
                  <a:lnTo>
                    <a:pt x="55122" y="446330"/>
                  </a:lnTo>
                  <a:lnTo>
                    <a:pt x="76433" y="409439"/>
                  </a:lnTo>
                  <a:lnTo>
                    <a:pt x="101315" y="373063"/>
                  </a:lnTo>
                  <a:lnTo>
                    <a:pt x="129808" y="337294"/>
                  </a:lnTo>
                  <a:lnTo>
                    <a:pt x="157254" y="307080"/>
                  </a:lnTo>
                  <a:lnTo>
                    <a:pt x="186729" y="278171"/>
                  </a:lnTo>
                  <a:lnTo>
                    <a:pt x="218140" y="250584"/>
                  </a:lnTo>
                  <a:lnTo>
                    <a:pt x="251391" y="224338"/>
                  </a:lnTo>
                  <a:lnTo>
                    <a:pt x="286387" y="199448"/>
                  </a:lnTo>
                  <a:lnTo>
                    <a:pt x="323035" y="175933"/>
                  </a:lnTo>
                  <a:lnTo>
                    <a:pt x="361239" y="153811"/>
                  </a:lnTo>
                  <a:lnTo>
                    <a:pt x="400904" y="133097"/>
                  </a:lnTo>
                  <a:lnTo>
                    <a:pt x="441937" y="113811"/>
                  </a:lnTo>
                  <a:lnTo>
                    <a:pt x="484243" y="95969"/>
                  </a:lnTo>
                  <a:lnTo>
                    <a:pt x="527726" y="79588"/>
                  </a:lnTo>
                  <a:lnTo>
                    <a:pt x="572292" y="64687"/>
                  </a:lnTo>
                  <a:lnTo>
                    <a:pt x="617847" y="51282"/>
                  </a:lnTo>
                  <a:lnTo>
                    <a:pt x="664296" y="39390"/>
                  </a:lnTo>
                  <a:lnTo>
                    <a:pt x="711545" y="29030"/>
                  </a:lnTo>
                  <a:lnTo>
                    <a:pt x="759497" y="20219"/>
                  </a:lnTo>
                  <a:lnTo>
                    <a:pt x="808060" y="12973"/>
                  </a:lnTo>
                  <a:lnTo>
                    <a:pt x="857139" y="7311"/>
                  </a:lnTo>
                  <a:lnTo>
                    <a:pt x="906638" y="3250"/>
                  </a:lnTo>
                  <a:lnTo>
                    <a:pt x="956463" y="807"/>
                  </a:lnTo>
                  <a:lnTo>
                    <a:pt x="1006519" y="0"/>
                  </a:lnTo>
                  <a:lnTo>
                    <a:pt x="1056713" y="845"/>
                  </a:lnTo>
                  <a:lnTo>
                    <a:pt x="1106948" y="3361"/>
                  </a:lnTo>
                  <a:lnTo>
                    <a:pt x="1157131" y="7564"/>
                  </a:lnTo>
                  <a:lnTo>
                    <a:pt x="1207167" y="13473"/>
                  </a:lnTo>
                  <a:lnTo>
                    <a:pt x="1256962" y="21104"/>
                  </a:lnTo>
                  <a:lnTo>
                    <a:pt x="1306420" y="30475"/>
                  </a:lnTo>
                  <a:lnTo>
                    <a:pt x="1355446" y="41604"/>
                  </a:lnTo>
                  <a:lnTo>
                    <a:pt x="1403948" y="54507"/>
                  </a:lnTo>
                  <a:lnTo>
                    <a:pt x="1451829" y="69203"/>
                  </a:lnTo>
                  <a:lnTo>
                    <a:pt x="1498995" y="85707"/>
                  </a:lnTo>
                  <a:lnTo>
                    <a:pt x="1551422" y="106610"/>
                  </a:lnTo>
                  <a:lnTo>
                    <a:pt x="1601235" y="129264"/>
                  </a:lnTo>
                  <a:lnTo>
                    <a:pt x="1648393" y="153576"/>
                  </a:lnTo>
                  <a:lnTo>
                    <a:pt x="1692858" y="179450"/>
                  </a:lnTo>
                  <a:lnTo>
                    <a:pt x="1734589" y="206793"/>
                  </a:lnTo>
                  <a:lnTo>
                    <a:pt x="1773546" y="235509"/>
                  </a:lnTo>
                  <a:lnTo>
                    <a:pt x="1809689" y="265505"/>
                  </a:lnTo>
                  <a:lnTo>
                    <a:pt x="1842979" y="296687"/>
                  </a:lnTo>
                  <a:lnTo>
                    <a:pt x="1873377" y="328959"/>
                  </a:lnTo>
                  <a:lnTo>
                    <a:pt x="1900841" y="362228"/>
                  </a:lnTo>
                  <a:lnTo>
                    <a:pt x="1925332" y="396399"/>
                  </a:lnTo>
                  <a:lnTo>
                    <a:pt x="1946810" y="431378"/>
                  </a:lnTo>
                  <a:lnTo>
                    <a:pt x="1965236" y="467070"/>
                  </a:lnTo>
                  <a:lnTo>
                    <a:pt x="1980570" y="503381"/>
                  </a:lnTo>
                  <a:lnTo>
                    <a:pt x="1992771" y="540217"/>
                  </a:lnTo>
                  <a:lnTo>
                    <a:pt x="2001800" y="577482"/>
                  </a:lnTo>
                  <a:lnTo>
                    <a:pt x="2010184" y="652927"/>
                  </a:lnTo>
                  <a:lnTo>
                    <a:pt x="2009458" y="690917"/>
                  </a:lnTo>
                  <a:lnTo>
                    <a:pt x="2005401" y="728960"/>
                  </a:lnTo>
                  <a:lnTo>
                    <a:pt x="1997972" y="766961"/>
                  </a:lnTo>
                  <a:lnTo>
                    <a:pt x="1987133" y="804825"/>
                  </a:lnTo>
                  <a:lnTo>
                    <a:pt x="1972843" y="842460"/>
                  </a:lnTo>
                  <a:lnTo>
                    <a:pt x="1955062" y="879769"/>
                  </a:lnTo>
                  <a:lnTo>
                    <a:pt x="1933750" y="916659"/>
                  </a:lnTo>
                  <a:lnTo>
                    <a:pt x="1908868" y="953036"/>
                  </a:lnTo>
                  <a:lnTo>
                    <a:pt x="1880376" y="988804"/>
                  </a:lnTo>
                  <a:lnTo>
                    <a:pt x="1851726" y="1020244"/>
                  </a:lnTo>
                  <a:lnTo>
                    <a:pt x="1820747" y="1050357"/>
                  </a:lnTo>
                  <a:lnTo>
                    <a:pt x="1787544" y="1079110"/>
                  </a:lnTo>
                  <a:lnTo>
                    <a:pt x="1752224" y="1106466"/>
                  </a:lnTo>
                  <a:lnTo>
                    <a:pt x="1714891" y="1132392"/>
                  </a:lnTo>
                  <a:lnTo>
                    <a:pt x="1675652" y="1156853"/>
                  </a:lnTo>
                  <a:lnTo>
                    <a:pt x="1634614" y="1179813"/>
                  </a:lnTo>
                  <a:lnTo>
                    <a:pt x="1591881" y="1201237"/>
                  </a:lnTo>
                  <a:lnTo>
                    <a:pt x="1547560" y="1221091"/>
                  </a:lnTo>
                  <a:lnTo>
                    <a:pt x="1501756" y="1239340"/>
                  </a:lnTo>
                  <a:lnTo>
                    <a:pt x="1454576" y="1255949"/>
                  </a:lnTo>
                  <a:lnTo>
                    <a:pt x="1406126" y="1270882"/>
                  </a:lnTo>
                  <a:lnTo>
                    <a:pt x="1356511" y="1284106"/>
                  </a:lnTo>
                  <a:lnTo>
                    <a:pt x="1305837" y="1295584"/>
                  </a:lnTo>
                  <a:lnTo>
                    <a:pt x="1254211" y="1305283"/>
                  </a:lnTo>
                  <a:lnTo>
                    <a:pt x="1201737" y="1313166"/>
                  </a:lnTo>
                  <a:lnTo>
                    <a:pt x="1148523" y="1319200"/>
                  </a:lnTo>
                  <a:lnTo>
                    <a:pt x="1094673" y="1323350"/>
                  </a:lnTo>
                  <a:lnTo>
                    <a:pt x="1040295" y="1325579"/>
                  </a:lnTo>
                  <a:lnTo>
                    <a:pt x="985493" y="1325854"/>
                  </a:lnTo>
                  <a:lnTo>
                    <a:pt x="930374" y="1324140"/>
                  </a:lnTo>
                  <a:lnTo>
                    <a:pt x="875044" y="1320401"/>
                  </a:lnTo>
                  <a:lnTo>
                    <a:pt x="586373" y="1491724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782567" y="2796539"/>
            <a:ext cx="1818639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dirty="0">
                <a:solidFill>
                  <a:srgbClr val="8FAADC"/>
                </a:solidFill>
                <a:latin typeface="Arial"/>
                <a:cs typeface="Arial"/>
              </a:rPr>
              <a:t>Image -&gt;</a:t>
            </a:r>
            <a:r>
              <a:rPr sz="1600" i="1" spc="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1600" i="1" spc="-10" dirty="0">
                <a:solidFill>
                  <a:srgbClr val="8FAADC"/>
                </a:solidFill>
                <a:latin typeface="Arial"/>
                <a:cs typeface="Arial"/>
              </a:rPr>
              <a:t>Properties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DE92D-7A10-E3CE-ECA9-D56298DC2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39" y="610361"/>
            <a:ext cx="8735695" cy="677108"/>
          </a:xfrm>
        </p:spPr>
        <p:txBody>
          <a:bodyPr/>
          <a:lstStyle/>
          <a:p>
            <a:r>
              <a:rPr lang="en-GB" dirty="0"/>
              <a:t>Common steps in image analysis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5DDAF6F-3A0E-F5DC-F4A2-9C7513EE55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3462976"/>
              </p:ext>
            </p:extLst>
          </p:nvPr>
        </p:nvGraphicFramePr>
        <p:xfrm>
          <a:off x="787400" y="1246322"/>
          <a:ext cx="10617200" cy="5001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4C6268-D439-DFA4-B711-3835D13213B9}"/>
              </a:ext>
            </a:extLst>
          </p:cNvPr>
          <p:cNvCxnSpPr/>
          <p:nvPr/>
        </p:nvCxnSpPr>
        <p:spPr>
          <a:xfrm>
            <a:off x="3886200" y="2895600"/>
            <a:ext cx="4419600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10AAF89-DB39-2C41-64C3-FEA4EF05F5C7}"/>
              </a:ext>
            </a:extLst>
          </p:cNvPr>
          <p:cNvSpPr txBox="1"/>
          <p:nvPr/>
        </p:nvSpPr>
        <p:spPr>
          <a:xfrm>
            <a:off x="5029200" y="252626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processing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1541E4-4CCA-D5C8-168F-5797889C5816}"/>
              </a:ext>
            </a:extLst>
          </p:cNvPr>
          <p:cNvCxnSpPr>
            <a:cxnSpLocks/>
          </p:cNvCxnSpPr>
          <p:nvPr/>
        </p:nvCxnSpPr>
        <p:spPr>
          <a:xfrm>
            <a:off x="9448800" y="2895600"/>
            <a:ext cx="1905000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05C9E25-4DEF-17D6-50F1-496E19027DC7}"/>
              </a:ext>
            </a:extLst>
          </p:cNvPr>
          <p:cNvSpPr txBox="1"/>
          <p:nvPr/>
        </p:nvSpPr>
        <p:spPr>
          <a:xfrm>
            <a:off x="9525000" y="252626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analysis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1F5B87F9-5A5D-89D0-F10F-A1281B5FD190}"/>
              </a:ext>
            </a:extLst>
          </p:cNvPr>
          <p:cNvSpPr/>
          <p:nvPr/>
        </p:nvSpPr>
        <p:spPr>
          <a:xfrm rot="16200000">
            <a:off x="5758715" y="-193576"/>
            <a:ext cx="677109" cy="10360661"/>
          </a:xfrm>
          <a:prstGeom prst="lef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4BEE40-6CA4-32DD-75E7-4760C9810274}"/>
              </a:ext>
            </a:extLst>
          </p:cNvPr>
          <p:cNvSpPr txBox="1"/>
          <p:nvPr/>
        </p:nvSpPr>
        <p:spPr>
          <a:xfrm>
            <a:off x="3505200" y="5486400"/>
            <a:ext cx="6323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23232"/>
                </a:solidFill>
                <a:effectLst/>
                <a:latin typeface="-apple-system"/>
              </a:rPr>
              <a:t>Extraction of useful information from microscopy images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7005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06F74A-89C6-FAE8-62AA-4727F7705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/>
              <a:t>Image filtering</a:t>
            </a:r>
            <a:endParaRPr lang="en-GB" dirty="0"/>
          </a:p>
        </p:txBody>
      </p:sp>
      <p:sp>
        <p:nvSpPr>
          <p:cNvPr id="18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AF5137-0A8D-0649-081E-75D06B6BB9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2800" b="0" i="0" dirty="0">
                <a:effectLst/>
                <a:latin typeface="-apple-system"/>
              </a:rPr>
              <a:t>Filtering can make segmentation much easier by enhancing features and reducing noise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i="0" dirty="0">
                <a:effectLst/>
                <a:latin typeface="-apple-system"/>
              </a:rPr>
              <a:t>Linear filters </a:t>
            </a:r>
            <a:r>
              <a:rPr lang="en-US" sz="2800" b="0" i="0" dirty="0">
                <a:effectLst/>
                <a:latin typeface="-apple-system"/>
              </a:rPr>
              <a:t>replace each pixel by a weighted sum of surrounding pixels: (Gaussian, Mean)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i="0" dirty="0">
                <a:effectLst/>
                <a:latin typeface="-apple-system"/>
              </a:rPr>
              <a:t>Nonlinear filters </a:t>
            </a:r>
            <a:r>
              <a:rPr lang="en-US" sz="2800" b="0" i="0" dirty="0">
                <a:effectLst/>
                <a:latin typeface="-apple-system"/>
              </a:rPr>
              <a:t>replace each pixel with the result of another computation using surrounding pixels (Median)</a:t>
            </a:r>
          </a:p>
          <a:p>
            <a:pPr>
              <a:spcAft>
                <a:spcPts val="600"/>
              </a:spcAft>
            </a:pPr>
            <a:endParaRPr lang="en-US" sz="2800" dirty="0">
              <a:latin typeface="-apple-system"/>
            </a:endParaRPr>
          </a:p>
          <a:p>
            <a:pPr>
              <a:spcAft>
                <a:spcPts val="600"/>
              </a:spcAft>
            </a:pPr>
            <a:r>
              <a:rPr lang="en-US" sz="2800" b="0" i="0" dirty="0">
                <a:effectLst/>
                <a:latin typeface="-apple-system"/>
              </a:rPr>
              <a:t>		Linear filter demo</a:t>
            </a:r>
          </a:p>
          <a:p>
            <a:pPr>
              <a:spcAft>
                <a:spcPts val="600"/>
              </a:spcAft>
            </a:pPr>
            <a:r>
              <a:rPr lang="en-US" sz="2800" b="0" i="0" dirty="0">
                <a:effectLst/>
                <a:latin typeface="-apple-system"/>
              </a:rPr>
              <a:t>		Noise reduction</a:t>
            </a:r>
          </a:p>
          <a:p>
            <a:pPr>
              <a:spcAft>
                <a:spcPts val="600"/>
              </a:spcAft>
            </a:pPr>
            <a:r>
              <a:rPr lang="en-US" sz="2800" b="0" i="0" dirty="0">
                <a:effectLst/>
                <a:latin typeface="-apple-system"/>
              </a:rPr>
              <a:t>		Correct uneven illumination / Background removal </a:t>
            </a:r>
          </a:p>
        </p:txBody>
      </p:sp>
    </p:spTree>
    <p:extLst>
      <p:ext uri="{BB962C8B-B14F-4D97-AF65-F5344CB8AC3E}">
        <p14:creationId xmlns:p14="http://schemas.microsoft.com/office/powerpoint/2010/main" val="3658386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71FF8-E1EC-120D-E3EC-06BB9568C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39" y="610361"/>
            <a:ext cx="8735695" cy="677108"/>
          </a:xfrm>
        </p:spPr>
        <p:txBody>
          <a:bodyPr/>
          <a:lstStyle/>
          <a:p>
            <a:r>
              <a:rPr lang="en-US" sz="4400" b="0" i="0" dirty="0">
                <a:effectLst/>
                <a:latin typeface="-apple-system"/>
              </a:rPr>
              <a:t>Linear filter demo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A9D04-3582-0CD1-B4A9-7E7A1A912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6939" y="1825244"/>
            <a:ext cx="6325870" cy="83099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</a:t>
            </a:r>
            <a:r>
              <a:rPr lang="en-US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Image13-blob.tif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 to  </a:t>
            </a:r>
            <a:r>
              <a:rPr lang="en-GB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Process &gt; Filters &gt; Convolve..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4" name="object 7">
            <a:extLst>
              <a:ext uri="{FF2B5EF4-FFF2-40B4-BE49-F238E27FC236}">
                <a16:creationId xmlns:a16="http://schemas.microsoft.com/office/drawing/2014/main" id="{C880A18B-2DEE-E50A-024E-A10DE2342156}"/>
              </a:ext>
            </a:extLst>
          </p:cNvPr>
          <p:cNvGrpSpPr/>
          <p:nvPr/>
        </p:nvGrpSpPr>
        <p:grpSpPr>
          <a:xfrm>
            <a:off x="398438" y="2656240"/>
            <a:ext cx="2233840" cy="1779277"/>
            <a:chOff x="8253814" y="141812"/>
            <a:chExt cx="3712845" cy="2977515"/>
          </a:xfrm>
        </p:grpSpPr>
        <p:pic>
          <p:nvPicPr>
            <p:cNvPr id="5" name="object 8">
              <a:extLst>
                <a:ext uri="{FF2B5EF4-FFF2-40B4-BE49-F238E27FC236}">
                  <a16:creationId xmlns:a16="http://schemas.microsoft.com/office/drawing/2014/main" id="{FB07FCB5-5F92-FC18-25FA-DAFDA63E015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3814" y="973976"/>
              <a:ext cx="2038689" cy="2144748"/>
            </a:xfrm>
            <a:prstGeom prst="rect">
              <a:avLst/>
            </a:prstGeom>
          </p:spPr>
        </p:pic>
        <p:pic>
          <p:nvPicPr>
            <p:cNvPr id="6" name="object 9">
              <a:extLst>
                <a:ext uri="{FF2B5EF4-FFF2-40B4-BE49-F238E27FC236}">
                  <a16:creationId xmlns:a16="http://schemas.microsoft.com/office/drawing/2014/main" id="{E5316949-B03D-CF71-D574-D4AB5680FD9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91674" y="582676"/>
              <a:ext cx="1798827" cy="454151"/>
            </a:xfrm>
            <a:prstGeom prst="rect">
              <a:avLst/>
            </a:prstGeom>
          </p:spPr>
        </p:pic>
        <p:sp>
          <p:nvSpPr>
            <p:cNvPr id="7" name="object 10">
              <a:extLst>
                <a:ext uri="{FF2B5EF4-FFF2-40B4-BE49-F238E27FC236}">
                  <a16:creationId xmlns:a16="http://schemas.microsoft.com/office/drawing/2014/main" id="{D6F9FCDA-5342-529D-1304-67262101F9CB}"/>
                </a:ext>
              </a:extLst>
            </p:cNvPr>
            <p:cNvSpPr/>
            <p:nvPr/>
          </p:nvSpPr>
          <p:spPr>
            <a:xfrm>
              <a:off x="9942515" y="156100"/>
              <a:ext cx="2009775" cy="1492250"/>
            </a:xfrm>
            <a:custGeom>
              <a:avLst/>
              <a:gdLst/>
              <a:ahLst/>
              <a:cxnLst/>
              <a:rect l="l" t="t" r="r" b="b"/>
              <a:pathLst>
                <a:path w="2009775" h="1492250">
                  <a:moveTo>
                    <a:pt x="586166" y="1491724"/>
                  </a:moveTo>
                  <a:lnTo>
                    <a:pt x="510982" y="1240391"/>
                  </a:lnTo>
                  <a:lnTo>
                    <a:pt x="458582" y="1219489"/>
                  </a:lnTo>
                  <a:lnTo>
                    <a:pt x="408794" y="1196834"/>
                  </a:lnTo>
                  <a:lnTo>
                    <a:pt x="361659" y="1172523"/>
                  </a:lnTo>
                  <a:lnTo>
                    <a:pt x="317215" y="1146649"/>
                  </a:lnTo>
                  <a:lnTo>
                    <a:pt x="275504" y="1119306"/>
                  </a:lnTo>
                  <a:lnTo>
                    <a:pt x="236564" y="1090590"/>
                  </a:lnTo>
                  <a:lnTo>
                    <a:pt x="200436" y="1060593"/>
                  </a:lnTo>
                  <a:lnTo>
                    <a:pt x="167159" y="1029412"/>
                  </a:lnTo>
                  <a:lnTo>
                    <a:pt x="136774" y="997139"/>
                  </a:lnTo>
                  <a:lnTo>
                    <a:pt x="109320" y="963870"/>
                  </a:lnTo>
                  <a:lnTo>
                    <a:pt x="84837" y="929699"/>
                  </a:lnTo>
                  <a:lnTo>
                    <a:pt x="63365" y="894721"/>
                  </a:lnTo>
                  <a:lnTo>
                    <a:pt x="44945" y="859029"/>
                  </a:lnTo>
                  <a:lnTo>
                    <a:pt x="29614" y="822718"/>
                  </a:lnTo>
                  <a:lnTo>
                    <a:pt x="17415" y="785882"/>
                  </a:lnTo>
                  <a:lnTo>
                    <a:pt x="8386" y="748616"/>
                  </a:lnTo>
                  <a:lnTo>
                    <a:pt x="0" y="673172"/>
                  </a:lnTo>
                  <a:lnTo>
                    <a:pt x="721" y="635182"/>
                  </a:lnTo>
                  <a:lnTo>
                    <a:pt x="4773" y="597139"/>
                  </a:lnTo>
                  <a:lnTo>
                    <a:pt x="12195" y="559138"/>
                  </a:lnTo>
                  <a:lnTo>
                    <a:pt x="23027" y="521273"/>
                  </a:lnTo>
                  <a:lnTo>
                    <a:pt x="37308" y="483639"/>
                  </a:lnTo>
                  <a:lnTo>
                    <a:pt x="55079" y="446330"/>
                  </a:lnTo>
                  <a:lnTo>
                    <a:pt x="76379" y="409439"/>
                  </a:lnTo>
                  <a:lnTo>
                    <a:pt x="101249" y="373063"/>
                  </a:lnTo>
                  <a:lnTo>
                    <a:pt x="129728" y="337294"/>
                  </a:lnTo>
                  <a:lnTo>
                    <a:pt x="157161" y="307080"/>
                  </a:lnTo>
                  <a:lnTo>
                    <a:pt x="186625" y="278171"/>
                  </a:lnTo>
                  <a:lnTo>
                    <a:pt x="218023" y="250584"/>
                  </a:lnTo>
                  <a:lnTo>
                    <a:pt x="251261" y="224338"/>
                  </a:lnTo>
                  <a:lnTo>
                    <a:pt x="286246" y="199448"/>
                  </a:lnTo>
                  <a:lnTo>
                    <a:pt x="322881" y="175933"/>
                  </a:lnTo>
                  <a:lnTo>
                    <a:pt x="361073" y="153811"/>
                  </a:lnTo>
                  <a:lnTo>
                    <a:pt x="400726" y="133097"/>
                  </a:lnTo>
                  <a:lnTo>
                    <a:pt x="441747" y="113811"/>
                  </a:lnTo>
                  <a:lnTo>
                    <a:pt x="484040" y="95969"/>
                  </a:lnTo>
                  <a:lnTo>
                    <a:pt x="527511" y="79588"/>
                  </a:lnTo>
                  <a:lnTo>
                    <a:pt x="572065" y="64687"/>
                  </a:lnTo>
                  <a:lnTo>
                    <a:pt x="617608" y="51282"/>
                  </a:lnTo>
                  <a:lnTo>
                    <a:pt x="664044" y="39390"/>
                  </a:lnTo>
                  <a:lnTo>
                    <a:pt x="711280" y="29030"/>
                  </a:lnTo>
                  <a:lnTo>
                    <a:pt x="759221" y="20219"/>
                  </a:lnTo>
                  <a:lnTo>
                    <a:pt x="807771" y="12973"/>
                  </a:lnTo>
                  <a:lnTo>
                    <a:pt x="856837" y="7311"/>
                  </a:lnTo>
                  <a:lnTo>
                    <a:pt x="906324" y="3250"/>
                  </a:lnTo>
                  <a:lnTo>
                    <a:pt x="956137" y="807"/>
                  </a:lnTo>
                  <a:lnTo>
                    <a:pt x="1006181" y="0"/>
                  </a:lnTo>
                  <a:lnTo>
                    <a:pt x="1056362" y="845"/>
                  </a:lnTo>
                  <a:lnTo>
                    <a:pt x="1106586" y="3361"/>
                  </a:lnTo>
                  <a:lnTo>
                    <a:pt x="1156757" y="7564"/>
                  </a:lnTo>
                  <a:lnTo>
                    <a:pt x="1206780" y="13473"/>
                  </a:lnTo>
                  <a:lnTo>
                    <a:pt x="1256562" y="21104"/>
                  </a:lnTo>
                  <a:lnTo>
                    <a:pt x="1306008" y="30475"/>
                  </a:lnTo>
                  <a:lnTo>
                    <a:pt x="1355022" y="41604"/>
                  </a:lnTo>
                  <a:lnTo>
                    <a:pt x="1403511" y="54507"/>
                  </a:lnTo>
                  <a:lnTo>
                    <a:pt x="1451380" y="69203"/>
                  </a:lnTo>
                  <a:lnTo>
                    <a:pt x="1498534" y="85707"/>
                  </a:lnTo>
                  <a:lnTo>
                    <a:pt x="1550934" y="106610"/>
                  </a:lnTo>
                  <a:lnTo>
                    <a:pt x="1600721" y="129264"/>
                  </a:lnTo>
                  <a:lnTo>
                    <a:pt x="1647857" y="153576"/>
                  </a:lnTo>
                  <a:lnTo>
                    <a:pt x="1692300" y="179450"/>
                  </a:lnTo>
                  <a:lnTo>
                    <a:pt x="1734012" y="206793"/>
                  </a:lnTo>
                  <a:lnTo>
                    <a:pt x="1772952" y="235509"/>
                  </a:lnTo>
                  <a:lnTo>
                    <a:pt x="1809080" y="265505"/>
                  </a:lnTo>
                  <a:lnTo>
                    <a:pt x="1842356" y="296687"/>
                  </a:lnTo>
                  <a:lnTo>
                    <a:pt x="1872741" y="328959"/>
                  </a:lnTo>
                  <a:lnTo>
                    <a:pt x="1900195" y="362228"/>
                  </a:lnTo>
                  <a:lnTo>
                    <a:pt x="1924678" y="396399"/>
                  </a:lnTo>
                  <a:lnTo>
                    <a:pt x="1946150" y="431378"/>
                  </a:lnTo>
                  <a:lnTo>
                    <a:pt x="1964571" y="467070"/>
                  </a:lnTo>
                  <a:lnTo>
                    <a:pt x="1979901" y="503381"/>
                  </a:lnTo>
                  <a:lnTo>
                    <a:pt x="1992100" y="540217"/>
                  </a:lnTo>
                  <a:lnTo>
                    <a:pt x="2001129" y="577482"/>
                  </a:lnTo>
                  <a:lnTo>
                    <a:pt x="2009516" y="652927"/>
                  </a:lnTo>
                  <a:lnTo>
                    <a:pt x="2008794" y="690917"/>
                  </a:lnTo>
                  <a:lnTo>
                    <a:pt x="2004742" y="728960"/>
                  </a:lnTo>
                  <a:lnTo>
                    <a:pt x="1997320" y="766961"/>
                  </a:lnTo>
                  <a:lnTo>
                    <a:pt x="1986488" y="804825"/>
                  </a:lnTo>
                  <a:lnTo>
                    <a:pt x="1972207" y="842460"/>
                  </a:lnTo>
                  <a:lnTo>
                    <a:pt x="1954436" y="879769"/>
                  </a:lnTo>
                  <a:lnTo>
                    <a:pt x="1933136" y="916659"/>
                  </a:lnTo>
                  <a:lnTo>
                    <a:pt x="1908266" y="953036"/>
                  </a:lnTo>
                  <a:lnTo>
                    <a:pt x="1879788" y="988804"/>
                  </a:lnTo>
                  <a:lnTo>
                    <a:pt x="1851139" y="1020244"/>
                  </a:lnTo>
                  <a:lnTo>
                    <a:pt x="1820162" y="1050357"/>
                  </a:lnTo>
                  <a:lnTo>
                    <a:pt x="1786963" y="1079110"/>
                  </a:lnTo>
                  <a:lnTo>
                    <a:pt x="1751647" y="1106466"/>
                  </a:lnTo>
                  <a:lnTo>
                    <a:pt x="1714321" y="1132392"/>
                  </a:lnTo>
                  <a:lnTo>
                    <a:pt x="1675090" y="1156853"/>
                  </a:lnTo>
                  <a:lnTo>
                    <a:pt x="1634060" y="1179813"/>
                  </a:lnTo>
                  <a:lnTo>
                    <a:pt x="1591337" y="1201237"/>
                  </a:lnTo>
                  <a:lnTo>
                    <a:pt x="1547027" y="1221091"/>
                  </a:lnTo>
                  <a:lnTo>
                    <a:pt x="1501235" y="1239340"/>
                  </a:lnTo>
                  <a:lnTo>
                    <a:pt x="1454068" y="1255949"/>
                  </a:lnTo>
                  <a:lnTo>
                    <a:pt x="1405631" y="1270882"/>
                  </a:lnTo>
                  <a:lnTo>
                    <a:pt x="1356030" y="1284106"/>
                  </a:lnTo>
                  <a:lnTo>
                    <a:pt x="1305371" y="1295584"/>
                  </a:lnTo>
                  <a:lnTo>
                    <a:pt x="1253760" y="1305283"/>
                  </a:lnTo>
                  <a:lnTo>
                    <a:pt x="1201302" y="1313166"/>
                  </a:lnTo>
                  <a:lnTo>
                    <a:pt x="1148104" y="1319200"/>
                  </a:lnTo>
                  <a:lnTo>
                    <a:pt x="1094271" y="1323350"/>
                  </a:lnTo>
                  <a:lnTo>
                    <a:pt x="1039909" y="1325579"/>
                  </a:lnTo>
                  <a:lnTo>
                    <a:pt x="985125" y="1325854"/>
                  </a:lnTo>
                  <a:lnTo>
                    <a:pt x="930023" y="1324140"/>
                  </a:lnTo>
                  <a:lnTo>
                    <a:pt x="874710" y="1320401"/>
                  </a:lnTo>
                  <a:lnTo>
                    <a:pt x="586166" y="1491724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Picture 10" descr="A white circle i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867F1407-2FCE-50C3-3A01-FD2B11DA84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412052"/>
            <a:ext cx="6096000" cy="6108623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FB96FF27-630C-93EE-D6A8-2DB2624EEB35}"/>
              </a:ext>
            </a:extLst>
          </p:cNvPr>
          <p:cNvGrpSpPr/>
          <p:nvPr/>
        </p:nvGrpSpPr>
        <p:grpSpPr>
          <a:xfrm>
            <a:off x="7309972" y="1628528"/>
            <a:ext cx="1224428" cy="1224428"/>
            <a:chOff x="7269772" y="1628528"/>
            <a:chExt cx="1224428" cy="122442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1C81B49-2894-88CE-A264-EFA1DF2AF94D}"/>
                </a:ext>
              </a:extLst>
            </p:cNvPr>
            <p:cNvSpPr/>
            <p:nvPr/>
          </p:nvSpPr>
          <p:spPr>
            <a:xfrm>
              <a:off x="7269772" y="1628528"/>
              <a:ext cx="1224428" cy="122442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5816A6-616C-DFBA-1CA4-E891A981ABFA}"/>
                </a:ext>
              </a:extLst>
            </p:cNvPr>
            <p:cNvSpPr txBox="1"/>
            <p:nvPr/>
          </p:nvSpPr>
          <p:spPr>
            <a:xfrm>
              <a:off x="7315200" y="162852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1BF00A9-8875-497F-B2D9-82D4B5748E58}"/>
                </a:ext>
              </a:extLst>
            </p:cNvPr>
            <p:cNvSpPr txBox="1"/>
            <p:nvPr/>
          </p:nvSpPr>
          <p:spPr>
            <a:xfrm>
              <a:off x="7714836" y="162852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0CF813-FF49-A766-A3E8-351EA4DF019E}"/>
                </a:ext>
              </a:extLst>
            </p:cNvPr>
            <p:cNvSpPr txBox="1"/>
            <p:nvPr/>
          </p:nvSpPr>
          <p:spPr>
            <a:xfrm>
              <a:off x="8114472" y="162852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EE6C4E-F5DD-DFF0-C372-175E4EDDC698}"/>
                </a:ext>
              </a:extLst>
            </p:cNvPr>
            <p:cNvSpPr txBox="1"/>
            <p:nvPr/>
          </p:nvSpPr>
          <p:spPr>
            <a:xfrm>
              <a:off x="7315200" y="20412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652123-2C88-759F-F2B2-0956E784C1CC}"/>
                </a:ext>
              </a:extLst>
            </p:cNvPr>
            <p:cNvSpPr txBox="1"/>
            <p:nvPr/>
          </p:nvSpPr>
          <p:spPr>
            <a:xfrm>
              <a:off x="7714836" y="20412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8207C4B-52C3-2FFC-54DD-1665F820806C}"/>
                </a:ext>
              </a:extLst>
            </p:cNvPr>
            <p:cNvSpPr txBox="1"/>
            <p:nvPr/>
          </p:nvSpPr>
          <p:spPr>
            <a:xfrm>
              <a:off x="8114472" y="20412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A87FBAE-0026-DF8F-C4A2-85A31A25AEDE}"/>
                </a:ext>
              </a:extLst>
            </p:cNvPr>
            <p:cNvSpPr txBox="1"/>
            <p:nvPr/>
          </p:nvSpPr>
          <p:spPr>
            <a:xfrm>
              <a:off x="7351295" y="245905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C67E356-71CC-F561-26FD-EC6478A1D6EE}"/>
                </a:ext>
              </a:extLst>
            </p:cNvPr>
            <p:cNvSpPr txBox="1"/>
            <p:nvPr/>
          </p:nvSpPr>
          <p:spPr>
            <a:xfrm>
              <a:off x="7750931" y="245905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87758A-E60E-96FD-3FFF-6CC59EDBFF4F}"/>
                </a:ext>
              </a:extLst>
            </p:cNvPr>
            <p:cNvSpPr txBox="1"/>
            <p:nvPr/>
          </p:nvSpPr>
          <p:spPr>
            <a:xfrm>
              <a:off x="8150567" y="245905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</a:t>
              </a: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1E8CE6E-0E6A-E89A-537C-861B90D04E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6875" y="416741"/>
            <a:ext cx="6108700" cy="612140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CFBF7BB3-0F99-DD70-63CD-205180C841F5}"/>
              </a:ext>
            </a:extLst>
          </p:cNvPr>
          <p:cNvGrpSpPr/>
          <p:nvPr/>
        </p:nvGrpSpPr>
        <p:grpSpPr>
          <a:xfrm>
            <a:off x="628669" y="5030340"/>
            <a:ext cx="1270645" cy="1224428"/>
            <a:chOff x="7269772" y="1628528"/>
            <a:chExt cx="1270645" cy="122442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1338CE3-8300-3AE7-3998-312D70F0D06E}"/>
                </a:ext>
              </a:extLst>
            </p:cNvPr>
            <p:cNvSpPr/>
            <p:nvPr/>
          </p:nvSpPr>
          <p:spPr>
            <a:xfrm>
              <a:off x="7269772" y="1628528"/>
              <a:ext cx="1224428" cy="122442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BB1913C-913F-10CE-89A2-94937837BF82}"/>
                </a:ext>
              </a:extLst>
            </p:cNvPr>
            <p:cNvSpPr txBox="1"/>
            <p:nvPr/>
          </p:nvSpPr>
          <p:spPr>
            <a:xfrm>
              <a:off x="7315200" y="162852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1E5BA4-4387-FDF8-496E-8EFBAF44BC2D}"/>
                </a:ext>
              </a:extLst>
            </p:cNvPr>
            <p:cNvSpPr txBox="1"/>
            <p:nvPr/>
          </p:nvSpPr>
          <p:spPr>
            <a:xfrm>
              <a:off x="7714836" y="162852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F0D1FE1-0BFE-D914-01B3-EE4D15C75F48}"/>
                </a:ext>
              </a:extLst>
            </p:cNvPr>
            <p:cNvSpPr txBox="1"/>
            <p:nvPr/>
          </p:nvSpPr>
          <p:spPr>
            <a:xfrm>
              <a:off x="8114472" y="162852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D4B5A28-91D3-3057-7D0F-FFE68E32E766}"/>
                </a:ext>
              </a:extLst>
            </p:cNvPr>
            <p:cNvSpPr txBox="1"/>
            <p:nvPr/>
          </p:nvSpPr>
          <p:spPr>
            <a:xfrm>
              <a:off x="7315200" y="20412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0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2ADD9D0-8EB7-47C2-AF8E-1E61463A0EF2}"/>
                </a:ext>
              </a:extLst>
            </p:cNvPr>
            <p:cNvSpPr txBox="1"/>
            <p:nvPr/>
          </p:nvSpPr>
          <p:spPr>
            <a:xfrm>
              <a:off x="7714836" y="20412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AD47EF9-915E-F2C0-F546-8E1628518709}"/>
                </a:ext>
              </a:extLst>
            </p:cNvPr>
            <p:cNvSpPr txBox="1"/>
            <p:nvPr/>
          </p:nvSpPr>
          <p:spPr>
            <a:xfrm>
              <a:off x="8114472" y="20412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FD0E594-3F58-FEFF-BC57-A1732FB3CD83}"/>
                </a:ext>
              </a:extLst>
            </p:cNvPr>
            <p:cNvSpPr txBox="1"/>
            <p:nvPr/>
          </p:nvSpPr>
          <p:spPr>
            <a:xfrm>
              <a:off x="7351295" y="2459053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-1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BD2165B-8A2F-C50A-C785-16ACDFB168B4}"/>
                </a:ext>
              </a:extLst>
            </p:cNvPr>
            <p:cNvSpPr txBox="1"/>
            <p:nvPr/>
          </p:nvSpPr>
          <p:spPr>
            <a:xfrm>
              <a:off x="7750931" y="2459053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-2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E2FB07B-2056-B5BB-4111-E9B9BD340734}"/>
                </a:ext>
              </a:extLst>
            </p:cNvPr>
            <p:cNvSpPr txBox="1"/>
            <p:nvPr/>
          </p:nvSpPr>
          <p:spPr>
            <a:xfrm>
              <a:off x="8150567" y="2459053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-1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579C5FC-50F5-344C-B972-9FA3D3424158}"/>
              </a:ext>
            </a:extLst>
          </p:cNvPr>
          <p:cNvGrpSpPr/>
          <p:nvPr/>
        </p:nvGrpSpPr>
        <p:grpSpPr>
          <a:xfrm>
            <a:off x="2724632" y="5030340"/>
            <a:ext cx="1224428" cy="1224428"/>
            <a:chOff x="7269772" y="1628528"/>
            <a:chExt cx="1224428" cy="1224428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65E414F-2811-88F2-25D2-ACC1FC559437}"/>
                </a:ext>
              </a:extLst>
            </p:cNvPr>
            <p:cNvSpPr/>
            <p:nvPr/>
          </p:nvSpPr>
          <p:spPr>
            <a:xfrm>
              <a:off x="7269772" y="1628528"/>
              <a:ext cx="1224428" cy="122442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1DA24B1-83A8-DA5E-9C77-75D6593B1E06}"/>
                </a:ext>
              </a:extLst>
            </p:cNvPr>
            <p:cNvSpPr txBox="1"/>
            <p:nvPr/>
          </p:nvSpPr>
          <p:spPr>
            <a:xfrm>
              <a:off x="7315200" y="162852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E846A72-883E-FEE7-9D48-75848FBBF537}"/>
                </a:ext>
              </a:extLst>
            </p:cNvPr>
            <p:cNvSpPr txBox="1"/>
            <p:nvPr/>
          </p:nvSpPr>
          <p:spPr>
            <a:xfrm>
              <a:off x="7714836" y="162852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AE75C5E-E58A-5236-4F60-11BCDA7ADB1D}"/>
                </a:ext>
              </a:extLst>
            </p:cNvPr>
            <p:cNvSpPr txBox="1"/>
            <p:nvPr/>
          </p:nvSpPr>
          <p:spPr>
            <a:xfrm>
              <a:off x="8114472" y="162852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40CC7F7-5984-8180-0E92-C29ED3F8AD5A}"/>
                </a:ext>
              </a:extLst>
            </p:cNvPr>
            <p:cNvSpPr txBox="1"/>
            <p:nvPr/>
          </p:nvSpPr>
          <p:spPr>
            <a:xfrm>
              <a:off x="7315200" y="20412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035ED21-3DCD-6A44-A80A-1273E4ABA8EF}"/>
                </a:ext>
              </a:extLst>
            </p:cNvPr>
            <p:cNvSpPr txBox="1"/>
            <p:nvPr/>
          </p:nvSpPr>
          <p:spPr>
            <a:xfrm>
              <a:off x="7714836" y="2041290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-8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1ACD534-B1DD-82EB-5973-2825B6EFDF94}"/>
                </a:ext>
              </a:extLst>
            </p:cNvPr>
            <p:cNvSpPr txBox="1"/>
            <p:nvPr/>
          </p:nvSpPr>
          <p:spPr>
            <a:xfrm>
              <a:off x="8114472" y="20412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8873EAD-D627-35F7-D9F5-0F7DF0014679}"/>
                </a:ext>
              </a:extLst>
            </p:cNvPr>
            <p:cNvSpPr txBox="1"/>
            <p:nvPr/>
          </p:nvSpPr>
          <p:spPr>
            <a:xfrm>
              <a:off x="7351295" y="245905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5FADBA4-6606-D441-F1A4-594D2CE6B2C1}"/>
                </a:ext>
              </a:extLst>
            </p:cNvPr>
            <p:cNvSpPr txBox="1"/>
            <p:nvPr/>
          </p:nvSpPr>
          <p:spPr>
            <a:xfrm>
              <a:off x="7750931" y="245905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4471139-951B-9C1F-A92C-D53D58712C67}"/>
                </a:ext>
              </a:extLst>
            </p:cNvPr>
            <p:cNvSpPr txBox="1"/>
            <p:nvPr/>
          </p:nvSpPr>
          <p:spPr>
            <a:xfrm>
              <a:off x="8150567" y="245905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E8C2D810-BFA3-58F3-A1EF-5D650EFB77BA}"/>
              </a:ext>
            </a:extLst>
          </p:cNvPr>
          <p:cNvSpPr txBox="1"/>
          <p:nvPr/>
        </p:nvSpPr>
        <p:spPr>
          <a:xfrm>
            <a:off x="263697" y="4623694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Sobel edge filter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9C839B8-9371-846F-F1F4-F1FDC21BBD20}"/>
              </a:ext>
            </a:extLst>
          </p:cNvPr>
          <p:cNvSpPr txBox="1"/>
          <p:nvPr/>
        </p:nvSpPr>
        <p:spPr>
          <a:xfrm>
            <a:off x="227735" y="6483456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imagej.nih.gov</a:t>
            </a:r>
            <a:r>
              <a:rPr lang="en-US" dirty="0"/>
              <a:t>/</a:t>
            </a:r>
            <a:r>
              <a:rPr lang="en-US" dirty="0" err="1"/>
              <a:t>ij</a:t>
            </a:r>
            <a:r>
              <a:rPr lang="en-US" dirty="0"/>
              <a:t>/docs/menus/</a:t>
            </a:r>
            <a:r>
              <a:rPr lang="en-US" dirty="0" err="1"/>
              <a:t>process.html</a:t>
            </a:r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1A52B16-A3B1-8690-FA88-17E41F1152F5}"/>
              </a:ext>
            </a:extLst>
          </p:cNvPr>
          <p:cNvSpPr txBox="1"/>
          <p:nvPr/>
        </p:nvSpPr>
        <p:spPr>
          <a:xfrm>
            <a:off x="2188067" y="4659383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Laplacian of Gaussian (LOG) </a:t>
            </a:r>
          </a:p>
        </p:txBody>
      </p:sp>
    </p:spTree>
    <p:extLst>
      <p:ext uri="{BB962C8B-B14F-4D97-AF65-F5344CB8AC3E}">
        <p14:creationId xmlns:p14="http://schemas.microsoft.com/office/powerpoint/2010/main" val="22116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82379-9FCF-36E7-3473-6EA7FFBC8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Noise reduction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1D909C-65AE-642C-7098-327A64A49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6938" y="1825245"/>
            <a:ext cx="9891431" cy="5262979"/>
          </a:xfrm>
        </p:spPr>
        <p:txBody>
          <a:bodyPr/>
          <a:lstStyle/>
          <a:p>
            <a:r>
              <a:rPr lang="en-GB" dirty="0"/>
              <a:t>Open image: </a:t>
            </a:r>
            <a:r>
              <a:rPr lang="en-GB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Image3-nuclei_noisy</a:t>
            </a:r>
          </a:p>
          <a:p>
            <a:endParaRPr lang="en-GB" i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en-GB" dirty="0"/>
              <a:t>Duplicate your image: </a:t>
            </a:r>
            <a:r>
              <a:rPr lang="en-GB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shift + D</a:t>
            </a:r>
          </a:p>
          <a:p>
            <a:endParaRPr lang="en-GB" i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en-GB" dirty="0"/>
              <a:t>In Fiji: </a:t>
            </a:r>
            <a:r>
              <a:rPr lang="en-GB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Process </a:t>
            </a:r>
            <a:r>
              <a:rPr lang="en-US" sz="18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lang="en-GB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Filters…</a:t>
            </a:r>
          </a:p>
          <a:p>
            <a:endParaRPr lang="en-GB" i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en-GB" dirty="0"/>
              <a:t>Choose a filter to your liking (try more of you want!)</a:t>
            </a:r>
          </a:p>
          <a:p>
            <a:endParaRPr lang="en-GB" dirty="0"/>
          </a:p>
          <a:p>
            <a:r>
              <a:rPr lang="en-GB" dirty="0"/>
              <a:t>Choose the original image </a:t>
            </a:r>
          </a:p>
          <a:p>
            <a:endParaRPr lang="en-GB" dirty="0"/>
          </a:p>
          <a:p>
            <a:r>
              <a:rPr lang="en-GB" dirty="0"/>
              <a:t>Choose line tool          and </a:t>
            </a:r>
            <a:r>
              <a:rPr lang="en-US" dirty="0">
                <a:solidFill>
                  <a:srgbClr val="000000"/>
                </a:solidFill>
              </a:rPr>
              <a:t>draw</a:t>
            </a:r>
            <a:r>
              <a:rPr lang="en-US" spc="-20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a</a:t>
            </a:r>
            <a:r>
              <a:rPr lang="en-US" spc="-15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line</a:t>
            </a:r>
            <a:r>
              <a:rPr lang="en-US" spc="-20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across</a:t>
            </a:r>
            <a:r>
              <a:rPr lang="en-US" spc="-20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the</a:t>
            </a:r>
            <a:r>
              <a:rPr lang="en-US" spc="-10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desired</a:t>
            </a:r>
            <a:r>
              <a:rPr lang="en-US" spc="-20" dirty="0">
                <a:solidFill>
                  <a:srgbClr val="000000"/>
                </a:solidFill>
              </a:rPr>
              <a:t> </a:t>
            </a:r>
            <a:r>
              <a:rPr lang="en-US" spc="-10" dirty="0">
                <a:solidFill>
                  <a:srgbClr val="000000"/>
                </a:solidFill>
              </a:rPr>
              <a:t>distance </a:t>
            </a:r>
            <a:r>
              <a:rPr lang="en-US" sz="1800" i="1" spc="-114" dirty="0">
                <a:solidFill>
                  <a:srgbClr val="8FAADC"/>
                </a:solidFill>
                <a:latin typeface="Arial"/>
                <a:cs typeface="Arial"/>
              </a:rPr>
              <a:t>Analyze</a:t>
            </a:r>
            <a:r>
              <a:rPr lang="en-US" sz="1800" i="1" spc="-8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lang="en-US" sz="1800" i="1" spc="-6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spc="-70" dirty="0">
                <a:solidFill>
                  <a:srgbClr val="8FAADC"/>
                </a:solidFill>
                <a:latin typeface="Arial"/>
                <a:cs typeface="Arial"/>
              </a:rPr>
              <a:t>Plot </a:t>
            </a:r>
            <a:r>
              <a:rPr lang="en-US" sz="1800" i="1" spc="-45" dirty="0">
                <a:solidFill>
                  <a:srgbClr val="8FAADC"/>
                </a:solidFill>
                <a:latin typeface="Arial"/>
                <a:cs typeface="Arial"/>
              </a:rPr>
              <a:t>Profile</a:t>
            </a:r>
          </a:p>
          <a:p>
            <a:endParaRPr lang="en-US" i="1" spc="-45" dirty="0">
              <a:solidFill>
                <a:srgbClr val="8FAADC"/>
              </a:solidFill>
            </a:endParaRPr>
          </a:p>
          <a:p>
            <a:r>
              <a:rPr lang="en-US" spc="-45" dirty="0"/>
              <a:t>Select your filtered image and go </a:t>
            </a:r>
            <a:r>
              <a:rPr lang="en-US" i="1" spc="-45" dirty="0">
                <a:solidFill>
                  <a:srgbClr val="8FAADC"/>
                </a:solidFill>
              </a:rPr>
              <a:t>Edit </a:t>
            </a:r>
            <a:r>
              <a:rPr lang="en-US" sz="18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lang="en-US" i="1" spc="-45" dirty="0">
                <a:solidFill>
                  <a:srgbClr val="8FAADC"/>
                </a:solidFill>
              </a:rPr>
              <a:t> Selection </a:t>
            </a:r>
            <a:r>
              <a:rPr lang="en-US" sz="18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lang="en-US" i="1" spc="-45" dirty="0">
                <a:solidFill>
                  <a:srgbClr val="8FAADC"/>
                </a:solidFill>
              </a:rPr>
              <a:t> Restore selection… </a:t>
            </a:r>
            <a:r>
              <a:rPr lang="en-US" sz="1800" i="1" spc="-114" dirty="0">
                <a:latin typeface="Arial"/>
                <a:cs typeface="Arial"/>
              </a:rPr>
              <a:t>And </a:t>
            </a:r>
            <a:r>
              <a:rPr lang="en-US" sz="1800" i="1" spc="-114" dirty="0">
                <a:solidFill>
                  <a:srgbClr val="8FAADC"/>
                </a:solidFill>
                <a:latin typeface="Arial"/>
                <a:cs typeface="Arial"/>
              </a:rPr>
              <a:t>Analyze</a:t>
            </a:r>
            <a:r>
              <a:rPr lang="en-US" sz="1800" i="1" spc="-8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lang="en-US" sz="1800" i="1" spc="-6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spc="-70" dirty="0">
                <a:solidFill>
                  <a:srgbClr val="8FAADC"/>
                </a:solidFill>
                <a:latin typeface="Arial"/>
                <a:cs typeface="Arial"/>
              </a:rPr>
              <a:t>Plot </a:t>
            </a:r>
            <a:r>
              <a:rPr lang="en-US" sz="1800" i="1" spc="-45" dirty="0">
                <a:solidFill>
                  <a:srgbClr val="8FAADC"/>
                </a:solidFill>
                <a:latin typeface="Arial"/>
                <a:cs typeface="Arial"/>
              </a:rPr>
              <a:t>Profile</a:t>
            </a:r>
          </a:p>
          <a:p>
            <a:endParaRPr lang="en-US" i="1" spc="-45" dirty="0">
              <a:solidFill>
                <a:srgbClr val="8FAADC"/>
              </a:solidFill>
            </a:endParaRPr>
          </a:p>
          <a:p>
            <a:endParaRPr lang="en-US" sz="1800" i="1" spc="-45" dirty="0">
              <a:solidFill>
                <a:srgbClr val="8FAADC"/>
              </a:solidFill>
              <a:latin typeface="Arial"/>
              <a:cs typeface="Arial"/>
            </a:endParaRPr>
          </a:p>
          <a:p>
            <a:endParaRPr lang="en-US" i="1" spc="-45" dirty="0">
              <a:solidFill>
                <a:srgbClr val="8FAADC"/>
              </a:solidFill>
            </a:endParaRPr>
          </a:p>
          <a:p>
            <a:endParaRPr lang="en-US" sz="1800" i="1" spc="-45" dirty="0">
              <a:solidFill>
                <a:srgbClr val="8FAADC"/>
              </a:solidFill>
              <a:latin typeface="Arial"/>
              <a:cs typeface="Arial"/>
            </a:endParaRPr>
          </a:p>
          <a:p>
            <a:endParaRPr lang="en-US" i="1" spc="-45" dirty="0">
              <a:solidFill>
                <a:srgbClr val="8FAADC"/>
              </a:solidFill>
            </a:endParaRPr>
          </a:p>
          <a:p>
            <a:endParaRPr lang="en-US" sz="1800" dirty="0">
              <a:latin typeface="Arial"/>
              <a:cs typeface="Arial"/>
            </a:endParaRPr>
          </a:p>
        </p:txBody>
      </p:sp>
      <p:grpSp>
        <p:nvGrpSpPr>
          <p:cNvPr id="4" name="object 7">
            <a:extLst>
              <a:ext uri="{FF2B5EF4-FFF2-40B4-BE49-F238E27FC236}">
                <a16:creationId xmlns:a16="http://schemas.microsoft.com/office/drawing/2014/main" id="{A2E357B7-8748-2308-952B-E332EF589051}"/>
              </a:ext>
            </a:extLst>
          </p:cNvPr>
          <p:cNvGrpSpPr/>
          <p:nvPr/>
        </p:nvGrpSpPr>
        <p:grpSpPr>
          <a:xfrm>
            <a:off x="9673014" y="141813"/>
            <a:ext cx="2293645" cy="1839388"/>
            <a:chOff x="8253814" y="141812"/>
            <a:chExt cx="3712845" cy="2977515"/>
          </a:xfrm>
        </p:grpSpPr>
        <p:pic>
          <p:nvPicPr>
            <p:cNvPr id="5" name="object 8">
              <a:extLst>
                <a:ext uri="{FF2B5EF4-FFF2-40B4-BE49-F238E27FC236}">
                  <a16:creationId xmlns:a16="http://schemas.microsoft.com/office/drawing/2014/main" id="{C5A30D42-95C4-2589-A298-0D252265D92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3814" y="973976"/>
              <a:ext cx="2038689" cy="2144748"/>
            </a:xfrm>
            <a:prstGeom prst="rect">
              <a:avLst/>
            </a:prstGeom>
          </p:spPr>
        </p:pic>
        <p:pic>
          <p:nvPicPr>
            <p:cNvPr id="6" name="object 9">
              <a:extLst>
                <a:ext uri="{FF2B5EF4-FFF2-40B4-BE49-F238E27FC236}">
                  <a16:creationId xmlns:a16="http://schemas.microsoft.com/office/drawing/2014/main" id="{7565610B-1FF2-2612-C366-5087EC1E940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91674" y="582676"/>
              <a:ext cx="1798827" cy="454151"/>
            </a:xfrm>
            <a:prstGeom prst="rect">
              <a:avLst/>
            </a:prstGeom>
          </p:spPr>
        </p:pic>
        <p:sp>
          <p:nvSpPr>
            <p:cNvPr id="7" name="object 10">
              <a:extLst>
                <a:ext uri="{FF2B5EF4-FFF2-40B4-BE49-F238E27FC236}">
                  <a16:creationId xmlns:a16="http://schemas.microsoft.com/office/drawing/2014/main" id="{9C3E6FD1-2525-4DA6-E5B4-9135BE6142A6}"/>
                </a:ext>
              </a:extLst>
            </p:cNvPr>
            <p:cNvSpPr/>
            <p:nvPr/>
          </p:nvSpPr>
          <p:spPr>
            <a:xfrm>
              <a:off x="9942515" y="156100"/>
              <a:ext cx="2009775" cy="1492250"/>
            </a:xfrm>
            <a:custGeom>
              <a:avLst/>
              <a:gdLst/>
              <a:ahLst/>
              <a:cxnLst/>
              <a:rect l="l" t="t" r="r" b="b"/>
              <a:pathLst>
                <a:path w="2009775" h="1492250">
                  <a:moveTo>
                    <a:pt x="586166" y="1491724"/>
                  </a:moveTo>
                  <a:lnTo>
                    <a:pt x="510982" y="1240391"/>
                  </a:lnTo>
                  <a:lnTo>
                    <a:pt x="458582" y="1219489"/>
                  </a:lnTo>
                  <a:lnTo>
                    <a:pt x="408794" y="1196834"/>
                  </a:lnTo>
                  <a:lnTo>
                    <a:pt x="361659" y="1172523"/>
                  </a:lnTo>
                  <a:lnTo>
                    <a:pt x="317215" y="1146649"/>
                  </a:lnTo>
                  <a:lnTo>
                    <a:pt x="275504" y="1119306"/>
                  </a:lnTo>
                  <a:lnTo>
                    <a:pt x="236564" y="1090590"/>
                  </a:lnTo>
                  <a:lnTo>
                    <a:pt x="200436" y="1060593"/>
                  </a:lnTo>
                  <a:lnTo>
                    <a:pt x="167159" y="1029412"/>
                  </a:lnTo>
                  <a:lnTo>
                    <a:pt x="136774" y="997139"/>
                  </a:lnTo>
                  <a:lnTo>
                    <a:pt x="109320" y="963870"/>
                  </a:lnTo>
                  <a:lnTo>
                    <a:pt x="84837" y="929699"/>
                  </a:lnTo>
                  <a:lnTo>
                    <a:pt x="63365" y="894721"/>
                  </a:lnTo>
                  <a:lnTo>
                    <a:pt x="44945" y="859029"/>
                  </a:lnTo>
                  <a:lnTo>
                    <a:pt x="29614" y="822718"/>
                  </a:lnTo>
                  <a:lnTo>
                    <a:pt x="17415" y="785882"/>
                  </a:lnTo>
                  <a:lnTo>
                    <a:pt x="8386" y="748616"/>
                  </a:lnTo>
                  <a:lnTo>
                    <a:pt x="0" y="673172"/>
                  </a:lnTo>
                  <a:lnTo>
                    <a:pt x="721" y="635182"/>
                  </a:lnTo>
                  <a:lnTo>
                    <a:pt x="4773" y="597139"/>
                  </a:lnTo>
                  <a:lnTo>
                    <a:pt x="12195" y="559138"/>
                  </a:lnTo>
                  <a:lnTo>
                    <a:pt x="23027" y="521273"/>
                  </a:lnTo>
                  <a:lnTo>
                    <a:pt x="37308" y="483639"/>
                  </a:lnTo>
                  <a:lnTo>
                    <a:pt x="55079" y="446330"/>
                  </a:lnTo>
                  <a:lnTo>
                    <a:pt x="76379" y="409439"/>
                  </a:lnTo>
                  <a:lnTo>
                    <a:pt x="101249" y="373063"/>
                  </a:lnTo>
                  <a:lnTo>
                    <a:pt x="129728" y="337294"/>
                  </a:lnTo>
                  <a:lnTo>
                    <a:pt x="157161" y="307080"/>
                  </a:lnTo>
                  <a:lnTo>
                    <a:pt x="186625" y="278171"/>
                  </a:lnTo>
                  <a:lnTo>
                    <a:pt x="218023" y="250584"/>
                  </a:lnTo>
                  <a:lnTo>
                    <a:pt x="251261" y="224338"/>
                  </a:lnTo>
                  <a:lnTo>
                    <a:pt x="286246" y="199448"/>
                  </a:lnTo>
                  <a:lnTo>
                    <a:pt x="322881" y="175933"/>
                  </a:lnTo>
                  <a:lnTo>
                    <a:pt x="361073" y="153811"/>
                  </a:lnTo>
                  <a:lnTo>
                    <a:pt x="400726" y="133097"/>
                  </a:lnTo>
                  <a:lnTo>
                    <a:pt x="441747" y="113811"/>
                  </a:lnTo>
                  <a:lnTo>
                    <a:pt x="484040" y="95969"/>
                  </a:lnTo>
                  <a:lnTo>
                    <a:pt x="527511" y="79588"/>
                  </a:lnTo>
                  <a:lnTo>
                    <a:pt x="572065" y="64687"/>
                  </a:lnTo>
                  <a:lnTo>
                    <a:pt x="617608" y="51282"/>
                  </a:lnTo>
                  <a:lnTo>
                    <a:pt x="664044" y="39390"/>
                  </a:lnTo>
                  <a:lnTo>
                    <a:pt x="711280" y="29030"/>
                  </a:lnTo>
                  <a:lnTo>
                    <a:pt x="759221" y="20219"/>
                  </a:lnTo>
                  <a:lnTo>
                    <a:pt x="807771" y="12973"/>
                  </a:lnTo>
                  <a:lnTo>
                    <a:pt x="856837" y="7311"/>
                  </a:lnTo>
                  <a:lnTo>
                    <a:pt x="906324" y="3250"/>
                  </a:lnTo>
                  <a:lnTo>
                    <a:pt x="956137" y="807"/>
                  </a:lnTo>
                  <a:lnTo>
                    <a:pt x="1006181" y="0"/>
                  </a:lnTo>
                  <a:lnTo>
                    <a:pt x="1056362" y="845"/>
                  </a:lnTo>
                  <a:lnTo>
                    <a:pt x="1106586" y="3361"/>
                  </a:lnTo>
                  <a:lnTo>
                    <a:pt x="1156757" y="7564"/>
                  </a:lnTo>
                  <a:lnTo>
                    <a:pt x="1206780" y="13473"/>
                  </a:lnTo>
                  <a:lnTo>
                    <a:pt x="1256562" y="21104"/>
                  </a:lnTo>
                  <a:lnTo>
                    <a:pt x="1306008" y="30475"/>
                  </a:lnTo>
                  <a:lnTo>
                    <a:pt x="1355022" y="41604"/>
                  </a:lnTo>
                  <a:lnTo>
                    <a:pt x="1403511" y="54507"/>
                  </a:lnTo>
                  <a:lnTo>
                    <a:pt x="1451380" y="69203"/>
                  </a:lnTo>
                  <a:lnTo>
                    <a:pt x="1498534" y="85707"/>
                  </a:lnTo>
                  <a:lnTo>
                    <a:pt x="1550934" y="106610"/>
                  </a:lnTo>
                  <a:lnTo>
                    <a:pt x="1600721" y="129264"/>
                  </a:lnTo>
                  <a:lnTo>
                    <a:pt x="1647857" y="153576"/>
                  </a:lnTo>
                  <a:lnTo>
                    <a:pt x="1692300" y="179450"/>
                  </a:lnTo>
                  <a:lnTo>
                    <a:pt x="1734012" y="206793"/>
                  </a:lnTo>
                  <a:lnTo>
                    <a:pt x="1772952" y="235509"/>
                  </a:lnTo>
                  <a:lnTo>
                    <a:pt x="1809080" y="265505"/>
                  </a:lnTo>
                  <a:lnTo>
                    <a:pt x="1842356" y="296687"/>
                  </a:lnTo>
                  <a:lnTo>
                    <a:pt x="1872741" y="328959"/>
                  </a:lnTo>
                  <a:lnTo>
                    <a:pt x="1900195" y="362228"/>
                  </a:lnTo>
                  <a:lnTo>
                    <a:pt x="1924678" y="396399"/>
                  </a:lnTo>
                  <a:lnTo>
                    <a:pt x="1946150" y="431378"/>
                  </a:lnTo>
                  <a:lnTo>
                    <a:pt x="1964571" y="467070"/>
                  </a:lnTo>
                  <a:lnTo>
                    <a:pt x="1979901" y="503381"/>
                  </a:lnTo>
                  <a:lnTo>
                    <a:pt x="1992100" y="540217"/>
                  </a:lnTo>
                  <a:lnTo>
                    <a:pt x="2001129" y="577482"/>
                  </a:lnTo>
                  <a:lnTo>
                    <a:pt x="2009516" y="652927"/>
                  </a:lnTo>
                  <a:lnTo>
                    <a:pt x="2008794" y="690917"/>
                  </a:lnTo>
                  <a:lnTo>
                    <a:pt x="2004742" y="728960"/>
                  </a:lnTo>
                  <a:lnTo>
                    <a:pt x="1997320" y="766961"/>
                  </a:lnTo>
                  <a:lnTo>
                    <a:pt x="1986488" y="804825"/>
                  </a:lnTo>
                  <a:lnTo>
                    <a:pt x="1972207" y="842460"/>
                  </a:lnTo>
                  <a:lnTo>
                    <a:pt x="1954436" y="879769"/>
                  </a:lnTo>
                  <a:lnTo>
                    <a:pt x="1933136" y="916659"/>
                  </a:lnTo>
                  <a:lnTo>
                    <a:pt x="1908266" y="953036"/>
                  </a:lnTo>
                  <a:lnTo>
                    <a:pt x="1879788" y="988804"/>
                  </a:lnTo>
                  <a:lnTo>
                    <a:pt x="1851139" y="1020244"/>
                  </a:lnTo>
                  <a:lnTo>
                    <a:pt x="1820162" y="1050357"/>
                  </a:lnTo>
                  <a:lnTo>
                    <a:pt x="1786963" y="1079110"/>
                  </a:lnTo>
                  <a:lnTo>
                    <a:pt x="1751647" y="1106466"/>
                  </a:lnTo>
                  <a:lnTo>
                    <a:pt x="1714321" y="1132392"/>
                  </a:lnTo>
                  <a:lnTo>
                    <a:pt x="1675090" y="1156853"/>
                  </a:lnTo>
                  <a:lnTo>
                    <a:pt x="1634060" y="1179813"/>
                  </a:lnTo>
                  <a:lnTo>
                    <a:pt x="1591337" y="1201237"/>
                  </a:lnTo>
                  <a:lnTo>
                    <a:pt x="1547027" y="1221091"/>
                  </a:lnTo>
                  <a:lnTo>
                    <a:pt x="1501235" y="1239340"/>
                  </a:lnTo>
                  <a:lnTo>
                    <a:pt x="1454068" y="1255949"/>
                  </a:lnTo>
                  <a:lnTo>
                    <a:pt x="1405631" y="1270882"/>
                  </a:lnTo>
                  <a:lnTo>
                    <a:pt x="1356030" y="1284106"/>
                  </a:lnTo>
                  <a:lnTo>
                    <a:pt x="1305371" y="1295584"/>
                  </a:lnTo>
                  <a:lnTo>
                    <a:pt x="1253760" y="1305283"/>
                  </a:lnTo>
                  <a:lnTo>
                    <a:pt x="1201302" y="1313166"/>
                  </a:lnTo>
                  <a:lnTo>
                    <a:pt x="1148104" y="1319200"/>
                  </a:lnTo>
                  <a:lnTo>
                    <a:pt x="1094271" y="1323350"/>
                  </a:lnTo>
                  <a:lnTo>
                    <a:pt x="1039909" y="1325579"/>
                  </a:lnTo>
                  <a:lnTo>
                    <a:pt x="985125" y="1325854"/>
                  </a:lnTo>
                  <a:lnTo>
                    <a:pt x="930023" y="1324140"/>
                  </a:lnTo>
                  <a:lnTo>
                    <a:pt x="874710" y="1320401"/>
                  </a:lnTo>
                  <a:lnTo>
                    <a:pt x="586166" y="1491724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5">
            <a:extLst>
              <a:ext uri="{FF2B5EF4-FFF2-40B4-BE49-F238E27FC236}">
                <a16:creationId xmlns:a16="http://schemas.microsoft.com/office/drawing/2014/main" id="{EB023CAA-613F-6218-76C2-727E2E4EF60B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49066" y="4474210"/>
            <a:ext cx="486156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05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82379-9FCF-36E7-3473-6EA7FFBC8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Correct uneven 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1D909C-65AE-642C-7098-327A64A49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6939" y="1825245"/>
            <a:ext cx="10015494" cy="4708981"/>
          </a:xfrm>
        </p:spPr>
        <p:txBody>
          <a:bodyPr/>
          <a:lstStyle/>
          <a:p>
            <a:r>
              <a:rPr lang="en-GB" dirty="0"/>
              <a:t>Open image: </a:t>
            </a:r>
            <a:r>
              <a:rPr lang="en-GB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Image4-TH.tif</a:t>
            </a:r>
          </a:p>
          <a:p>
            <a:endParaRPr lang="en-GB" i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en-GB" dirty="0"/>
              <a:t>Duplicate your image: </a:t>
            </a:r>
            <a:r>
              <a:rPr lang="en-GB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shift + D</a:t>
            </a:r>
          </a:p>
          <a:p>
            <a:endParaRPr lang="en-GB" i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en-GB" dirty="0"/>
              <a:t>Filters: </a:t>
            </a:r>
            <a:r>
              <a:rPr lang="en-GB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Process &gt; filters…</a:t>
            </a:r>
          </a:p>
          <a:p>
            <a:endParaRPr lang="en-GB" i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en-GB" b="1" dirty="0"/>
              <a:t>Method</a:t>
            </a:r>
          </a:p>
          <a:p>
            <a:r>
              <a:rPr lang="en-GB" dirty="0"/>
              <a:t>Choose line tool and </a:t>
            </a:r>
            <a:r>
              <a:rPr lang="en-US" dirty="0">
                <a:solidFill>
                  <a:srgbClr val="000000"/>
                </a:solidFill>
              </a:rPr>
              <a:t>draw</a:t>
            </a:r>
            <a:r>
              <a:rPr lang="en-US" spc="-20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a</a:t>
            </a:r>
            <a:r>
              <a:rPr lang="en-US" spc="-15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line</a:t>
            </a:r>
            <a:r>
              <a:rPr lang="en-US" spc="-20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across</a:t>
            </a:r>
            <a:r>
              <a:rPr lang="en-US" spc="-20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the</a:t>
            </a:r>
            <a:r>
              <a:rPr lang="en-US" spc="-10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desired</a:t>
            </a:r>
            <a:r>
              <a:rPr lang="en-US" spc="-20" dirty="0">
                <a:solidFill>
                  <a:srgbClr val="000000"/>
                </a:solidFill>
              </a:rPr>
              <a:t> </a:t>
            </a:r>
            <a:r>
              <a:rPr lang="en-US" spc="-10" dirty="0">
                <a:solidFill>
                  <a:srgbClr val="000000"/>
                </a:solidFill>
              </a:rPr>
              <a:t>distance </a:t>
            </a:r>
            <a:r>
              <a:rPr lang="en-US" sz="1800" i="1" spc="-114" dirty="0">
                <a:solidFill>
                  <a:srgbClr val="8FAADC"/>
                </a:solidFill>
                <a:latin typeface="Arial"/>
                <a:cs typeface="Arial"/>
              </a:rPr>
              <a:t>Analyze</a:t>
            </a:r>
            <a:r>
              <a:rPr lang="en-US" sz="1800" i="1" spc="-8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lang="en-US" sz="1800" i="1" spc="-6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spc="-70" dirty="0">
                <a:solidFill>
                  <a:srgbClr val="8FAADC"/>
                </a:solidFill>
                <a:latin typeface="Arial"/>
                <a:cs typeface="Arial"/>
              </a:rPr>
              <a:t>Plot </a:t>
            </a:r>
            <a:r>
              <a:rPr lang="en-US" sz="1800" i="1" spc="-45" dirty="0">
                <a:solidFill>
                  <a:srgbClr val="8FAADC"/>
                </a:solidFill>
                <a:latin typeface="Arial"/>
                <a:cs typeface="Arial"/>
              </a:rPr>
              <a:t>Profile</a:t>
            </a:r>
            <a:endParaRPr lang="en-GB" dirty="0"/>
          </a:p>
          <a:p>
            <a:endParaRPr lang="en-GB" dirty="0"/>
          </a:p>
          <a:p>
            <a:r>
              <a:rPr lang="en-GB" dirty="0"/>
              <a:t>Subtract background using rolling ball </a:t>
            </a:r>
            <a:r>
              <a:rPr lang="en-GB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Process &gt; Subtract background..</a:t>
            </a:r>
          </a:p>
          <a:p>
            <a:endParaRPr lang="en-GB" dirty="0"/>
          </a:p>
          <a:p>
            <a:r>
              <a:rPr lang="en-GB" dirty="0"/>
              <a:t>Choose line tool and </a:t>
            </a:r>
            <a:r>
              <a:rPr lang="en-US" dirty="0">
                <a:solidFill>
                  <a:srgbClr val="000000"/>
                </a:solidFill>
              </a:rPr>
              <a:t>draw</a:t>
            </a:r>
            <a:r>
              <a:rPr lang="en-US" spc="-20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a</a:t>
            </a:r>
            <a:r>
              <a:rPr lang="en-US" spc="-15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line</a:t>
            </a:r>
            <a:r>
              <a:rPr lang="en-US" spc="-20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across</a:t>
            </a:r>
            <a:r>
              <a:rPr lang="en-US" spc="-20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the</a:t>
            </a:r>
            <a:r>
              <a:rPr lang="en-US" spc="-10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desired</a:t>
            </a:r>
            <a:r>
              <a:rPr lang="en-US" spc="-20" dirty="0">
                <a:solidFill>
                  <a:srgbClr val="000000"/>
                </a:solidFill>
              </a:rPr>
              <a:t> </a:t>
            </a:r>
            <a:r>
              <a:rPr lang="en-US" spc="-10" dirty="0">
                <a:solidFill>
                  <a:srgbClr val="000000"/>
                </a:solidFill>
              </a:rPr>
              <a:t>distance </a:t>
            </a:r>
            <a:r>
              <a:rPr lang="en-US" sz="1800" i="1" spc="-114" dirty="0">
                <a:solidFill>
                  <a:srgbClr val="8FAADC"/>
                </a:solidFill>
                <a:latin typeface="Arial"/>
                <a:cs typeface="Arial"/>
              </a:rPr>
              <a:t>Analyze</a:t>
            </a:r>
            <a:r>
              <a:rPr lang="en-US" sz="1800" i="1" spc="-8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lang="en-US" sz="1800" i="1" spc="-6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spc="-70" dirty="0">
                <a:solidFill>
                  <a:srgbClr val="8FAADC"/>
                </a:solidFill>
                <a:latin typeface="Arial"/>
                <a:cs typeface="Arial"/>
              </a:rPr>
              <a:t>Plot </a:t>
            </a:r>
            <a:r>
              <a:rPr lang="en-US" sz="1800" i="1" spc="-45" dirty="0">
                <a:solidFill>
                  <a:srgbClr val="8FAADC"/>
                </a:solidFill>
                <a:latin typeface="Arial"/>
                <a:cs typeface="Arial"/>
              </a:rPr>
              <a:t>Profile</a:t>
            </a:r>
          </a:p>
          <a:p>
            <a:endParaRPr lang="en-GB" dirty="0"/>
          </a:p>
          <a:p>
            <a:endParaRPr lang="en-GB" dirty="0"/>
          </a:p>
          <a:p>
            <a:endParaRPr lang="en-GB" i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endParaRPr lang="en-GB" i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endParaRPr lang="en-GB" i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4" name="object 7">
            <a:extLst>
              <a:ext uri="{FF2B5EF4-FFF2-40B4-BE49-F238E27FC236}">
                <a16:creationId xmlns:a16="http://schemas.microsoft.com/office/drawing/2014/main" id="{A2E357B7-8748-2308-952B-E332EF589051}"/>
              </a:ext>
            </a:extLst>
          </p:cNvPr>
          <p:cNvGrpSpPr/>
          <p:nvPr/>
        </p:nvGrpSpPr>
        <p:grpSpPr>
          <a:xfrm>
            <a:off x="9673014" y="141813"/>
            <a:ext cx="2293645" cy="1839388"/>
            <a:chOff x="8253814" y="141812"/>
            <a:chExt cx="3712845" cy="2977515"/>
          </a:xfrm>
        </p:grpSpPr>
        <p:pic>
          <p:nvPicPr>
            <p:cNvPr id="5" name="object 8">
              <a:extLst>
                <a:ext uri="{FF2B5EF4-FFF2-40B4-BE49-F238E27FC236}">
                  <a16:creationId xmlns:a16="http://schemas.microsoft.com/office/drawing/2014/main" id="{C5A30D42-95C4-2589-A298-0D252265D92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3814" y="973976"/>
              <a:ext cx="2038689" cy="2144748"/>
            </a:xfrm>
            <a:prstGeom prst="rect">
              <a:avLst/>
            </a:prstGeom>
          </p:spPr>
        </p:pic>
        <p:pic>
          <p:nvPicPr>
            <p:cNvPr id="6" name="object 9">
              <a:extLst>
                <a:ext uri="{FF2B5EF4-FFF2-40B4-BE49-F238E27FC236}">
                  <a16:creationId xmlns:a16="http://schemas.microsoft.com/office/drawing/2014/main" id="{7565610B-1FF2-2612-C366-5087EC1E940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91674" y="582676"/>
              <a:ext cx="1798827" cy="454151"/>
            </a:xfrm>
            <a:prstGeom prst="rect">
              <a:avLst/>
            </a:prstGeom>
          </p:spPr>
        </p:pic>
        <p:sp>
          <p:nvSpPr>
            <p:cNvPr id="7" name="object 10">
              <a:extLst>
                <a:ext uri="{FF2B5EF4-FFF2-40B4-BE49-F238E27FC236}">
                  <a16:creationId xmlns:a16="http://schemas.microsoft.com/office/drawing/2014/main" id="{9C3E6FD1-2525-4DA6-E5B4-9135BE6142A6}"/>
                </a:ext>
              </a:extLst>
            </p:cNvPr>
            <p:cNvSpPr/>
            <p:nvPr/>
          </p:nvSpPr>
          <p:spPr>
            <a:xfrm>
              <a:off x="9942515" y="156100"/>
              <a:ext cx="2009775" cy="1492250"/>
            </a:xfrm>
            <a:custGeom>
              <a:avLst/>
              <a:gdLst/>
              <a:ahLst/>
              <a:cxnLst/>
              <a:rect l="l" t="t" r="r" b="b"/>
              <a:pathLst>
                <a:path w="2009775" h="1492250">
                  <a:moveTo>
                    <a:pt x="586166" y="1491724"/>
                  </a:moveTo>
                  <a:lnTo>
                    <a:pt x="510982" y="1240391"/>
                  </a:lnTo>
                  <a:lnTo>
                    <a:pt x="458582" y="1219489"/>
                  </a:lnTo>
                  <a:lnTo>
                    <a:pt x="408794" y="1196834"/>
                  </a:lnTo>
                  <a:lnTo>
                    <a:pt x="361659" y="1172523"/>
                  </a:lnTo>
                  <a:lnTo>
                    <a:pt x="317215" y="1146649"/>
                  </a:lnTo>
                  <a:lnTo>
                    <a:pt x="275504" y="1119306"/>
                  </a:lnTo>
                  <a:lnTo>
                    <a:pt x="236564" y="1090590"/>
                  </a:lnTo>
                  <a:lnTo>
                    <a:pt x="200436" y="1060593"/>
                  </a:lnTo>
                  <a:lnTo>
                    <a:pt x="167159" y="1029412"/>
                  </a:lnTo>
                  <a:lnTo>
                    <a:pt x="136774" y="997139"/>
                  </a:lnTo>
                  <a:lnTo>
                    <a:pt x="109320" y="963870"/>
                  </a:lnTo>
                  <a:lnTo>
                    <a:pt x="84837" y="929699"/>
                  </a:lnTo>
                  <a:lnTo>
                    <a:pt x="63365" y="894721"/>
                  </a:lnTo>
                  <a:lnTo>
                    <a:pt x="44945" y="859029"/>
                  </a:lnTo>
                  <a:lnTo>
                    <a:pt x="29614" y="822718"/>
                  </a:lnTo>
                  <a:lnTo>
                    <a:pt x="17415" y="785882"/>
                  </a:lnTo>
                  <a:lnTo>
                    <a:pt x="8386" y="748616"/>
                  </a:lnTo>
                  <a:lnTo>
                    <a:pt x="0" y="673172"/>
                  </a:lnTo>
                  <a:lnTo>
                    <a:pt x="721" y="635182"/>
                  </a:lnTo>
                  <a:lnTo>
                    <a:pt x="4773" y="597139"/>
                  </a:lnTo>
                  <a:lnTo>
                    <a:pt x="12195" y="559138"/>
                  </a:lnTo>
                  <a:lnTo>
                    <a:pt x="23027" y="521273"/>
                  </a:lnTo>
                  <a:lnTo>
                    <a:pt x="37308" y="483639"/>
                  </a:lnTo>
                  <a:lnTo>
                    <a:pt x="55079" y="446330"/>
                  </a:lnTo>
                  <a:lnTo>
                    <a:pt x="76379" y="409439"/>
                  </a:lnTo>
                  <a:lnTo>
                    <a:pt x="101249" y="373063"/>
                  </a:lnTo>
                  <a:lnTo>
                    <a:pt x="129728" y="337294"/>
                  </a:lnTo>
                  <a:lnTo>
                    <a:pt x="157161" y="307080"/>
                  </a:lnTo>
                  <a:lnTo>
                    <a:pt x="186625" y="278171"/>
                  </a:lnTo>
                  <a:lnTo>
                    <a:pt x="218023" y="250584"/>
                  </a:lnTo>
                  <a:lnTo>
                    <a:pt x="251261" y="224338"/>
                  </a:lnTo>
                  <a:lnTo>
                    <a:pt x="286246" y="199448"/>
                  </a:lnTo>
                  <a:lnTo>
                    <a:pt x="322881" y="175933"/>
                  </a:lnTo>
                  <a:lnTo>
                    <a:pt x="361073" y="153811"/>
                  </a:lnTo>
                  <a:lnTo>
                    <a:pt x="400726" y="133097"/>
                  </a:lnTo>
                  <a:lnTo>
                    <a:pt x="441747" y="113811"/>
                  </a:lnTo>
                  <a:lnTo>
                    <a:pt x="484040" y="95969"/>
                  </a:lnTo>
                  <a:lnTo>
                    <a:pt x="527511" y="79588"/>
                  </a:lnTo>
                  <a:lnTo>
                    <a:pt x="572065" y="64687"/>
                  </a:lnTo>
                  <a:lnTo>
                    <a:pt x="617608" y="51282"/>
                  </a:lnTo>
                  <a:lnTo>
                    <a:pt x="664044" y="39390"/>
                  </a:lnTo>
                  <a:lnTo>
                    <a:pt x="711280" y="29030"/>
                  </a:lnTo>
                  <a:lnTo>
                    <a:pt x="759221" y="20219"/>
                  </a:lnTo>
                  <a:lnTo>
                    <a:pt x="807771" y="12973"/>
                  </a:lnTo>
                  <a:lnTo>
                    <a:pt x="856837" y="7311"/>
                  </a:lnTo>
                  <a:lnTo>
                    <a:pt x="906324" y="3250"/>
                  </a:lnTo>
                  <a:lnTo>
                    <a:pt x="956137" y="807"/>
                  </a:lnTo>
                  <a:lnTo>
                    <a:pt x="1006181" y="0"/>
                  </a:lnTo>
                  <a:lnTo>
                    <a:pt x="1056362" y="845"/>
                  </a:lnTo>
                  <a:lnTo>
                    <a:pt x="1106586" y="3361"/>
                  </a:lnTo>
                  <a:lnTo>
                    <a:pt x="1156757" y="7564"/>
                  </a:lnTo>
                  <a:lnTo>
                    <a:pt x="1206780" y="13473"/>
                  </a:lnTo>
                  <a:lnTo>
                    <a:pt x="1256562" y="21104"/>
                  </a:lnTo>
                  <a:lnTo>
                    <a:pt x="1306008" y="30475"/>
                  </a:lnTo>
                  <a:lnTo>
                    <a:pt x="1355022" y="41604"/>
                  </a:lnTo>
                  <a:lnTo>
                    <a:pt x="1403511" y="54507"/>
                  </a:lnTo>
                  <a:lnTo>
                    <a:pt x="1451380" y="69203"/>
                  </a:lnTo>
                  <a:lnTo>
                    <a:pt x="1498534" y="85707"/>
                  </a:lnTo>
                  <a:lnTo>
                    <a:pt x="1550934" y="106610"/>
                  </a:lnTo>
                  <a:lnTo>
                    <a:pt x="1600721" y="129264"/>
                  </a:lnTo>
                  <a:lnTo>
                    <a:pt x="1647857" y="153576"/>
                  </a:lnTo>
                  <a:lnTo>
                    <a:pt x="1692300" y="179450"/>
                  </a:lnTo>
                  <a:lnTo>
                    <a:pt x="1734012" y="206793"/>
                  </a:lnTo>
                  <a:lnTo>
                    <a:pt x="1772952" y="235509"/>
                  </a:lnTo>
                  <a:lnTo>
                    <a:pt x="1809080" y="265505"/>
                  </a:lnTo>
                  <a:lnTo>
                    <a:pt x="1842356" y="296687"/>
                  </a:lnTo>
                  <a:lnTo>
                    <a:pt x="1872741" y="328959"/>
                  </a:lnTo>
                  <a:lnTo>
                    <a:pt x="1900195" y="362228"/>
                  </a:lnTo>
                  <a:lnTo>
                    <a:pt x="1924678" y="396399"/>
                  </a:lnTo>
                  <a:lnTo>
                    <a:pt x="1946150" y="431378"/>
                  </a:lnTo>
                  <a:lnTo>
                    <a:pt x="1964571" y="467070"/>
                  </a:lnTo>
                  <a:lnTo>
                    <a:pt x="1979901" y="503381"/>
                  </a:lnTo>
                  <a:lnTo>
                    <a:pt x="1992100" y="540217"/>
                  </a:lnTo>
                  <a:lnTo>
                    <a:pt x="2001129" y="577482"/>
                  </a:lnTo>
                  <a:lnTo>
                    <a:pt x="2009516" y="652927"/>
                  </a:lnTo>
                  <a:lnTo>
                    <a:pt x="2008794" y="690917"/>
                  </a:lnTo>
                  <a:lnTo>
                    <a:pt x="2004742" y="728960"/>
                  </a:lnTo>
                  <a:lnTo>
                    <a:pt x="1997320" y="766961"/>
                  </a:lnTo>
                  <a:lnTo>
                    <a:pt x="1986488" y="804825"/>
                  </a:lnTo>
                  <a:lnTo>
                    <a:pt x="1972207" y="842460"/>
                  </a:lnTo>
                  <a:lnTo>
                    <a:pt x="1954436" y="879769"/>
                  </a:lnTo>
                  <a:lnTo>
                    <a:pt x="1933136" y="916659"/>
                  </a:lnTo>
                  <a:lnTo>
                    <a:pt x="1908266" y="953036"/>
                  </a:lnTo>
                  <a:lnTo>
                    <a:pt x="1879788" y="988804"/>
                  </a:lnTo>
                  <a:lnTo>
                    <a:pt x="1851139" y="1020244"/>
                  </a:lnTo>
                  <a:lnTo>
                    <a:pt x="1820162" y="1050357"/>
                  </a:lnTo>
                  <a:lnTo>
                    <a:pt x="1786963" y="1079110"/>
                  </a:lnTo>
                  <a:lnTo>
                    <a:pt x="1751647" y="1106466"/>
                  </a:lnTo>
                  <a:lnTo>
                    <a:pt x="1714321" y="1132392"/>
                  </a:lnTo>
                  <a:lnTo>
                    <a:pt x="1675090" y="1156853"/>
                  </a:lnTo>
                  <a:lnTo>
                    <a:pt x="1634060" y="1179813"/>
                  </a:lnTo>
                  <a:lnTo>
                    <a:pt x="1591337" y="1201237"/>
                  </a:lnTo>
                  <a:lnTo>
                    <a:pt x="1547027" y="1221091"/>
                  </a:lnTo>
                  <a:lnTo>
                    <a:pt x="1501235" y="1239340"/>
                  </a:lnTo>
                  <a:lnTo>
                    <a:pt x="1454068" y="1255949"/>
                  </a:lnTo>
                  <a:lnTo>
                    <a:pt x="1405631" y="1270882"/>
                  </a:lnTo>
                  <a:lnTo>
                    <a:pt x="1356030" y="1284106"/>
                  </a:lnTo>
                  <a:lnTo>
                    <a:pt x="1305371" y="1295584"/>
                  </a:lnTo>
                  <a:lnTo>
                    <a:pt x="1253760" y="1305283"/>
                  </a:lnTo>
                  <a:lnTo>
                    <a:pt x="1201302" y="1313166"/>
                  </a:lnTo>
                  <a:lnTo>
                    <a:pt x="1148104" y="1319200"/>
                  </a:lnTo>
                  <a:lnTo>
                    <a:pt x="1094271" y="1323350"/>
                  </a:lnTo>
                  <a:lnTo>
                    <a:pt x="1039909" y="1325579"/>
                  </a:lnTo>
                  <a:lnTo>
                    <a:pt x="985125" y="1325854"/>
                  </a:lnTo>
                  <a:lnTo>
                    <a:pt x="930023" y="1324140"/>
                  </a:lnTo>
                  <a:lnTo>
                    <a:pt x="874710" y="1320401"/>
                  </a:lnTo>
                  <a:lnTo>
                    <a:pt x="586166" y="1491724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1F1B2F8-6879-8E57-5762-DFD8A7901A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9664" y="2593793"/>
            <a:ext cx="2353121" cy="133811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C3B70E9-CE7F-1C11-9EAA-55FB890ABA27}"/>
              </a:ext>
            </a:extLst>
          </p:cNvPr>
          <p:cNvSpPr/>
          <p:nvPr/>
        </p:nvSpPr>
        <p:spPr>
          <a:xfrm>
            <a:off x="9848948" y="3641952"/>
            <a:ext cx="457200" cy="457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75C53A96-7FA0-AB09-A746-9554B3F7B905}"/>
              </a:ext>
            </a:extLst>
          </p:cNvPr>
          <p:cNvSpPr/>
          <p:nvPr/>
        </p:nvSpPr>
        <p:spPr>
          <a:xfrm rot="19010703">
            <a:off x="8137871" y="3572751"/>
            <a:ext cx="5250954" cy="5165987"/>
          </a:xfrm>
          <a:prstGeom prst="arc">
            <a:avLst>
              <a:gd name="adj1" fmla="val 17666901"/>
              <a:gd name="adj2" fmla="val 20203155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2192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DE92D-7A10-E3CE-ECA9-D56298DC2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39" y="610361"/>
            <a:ext cx="8735695" cy="677108"/>
          </a:xfrm>
        </p:spPr>
        <p:txBody>
          <a:bodyPr/>
          <a:lstStyle/>
          <a:p>
            <a:r>
              <a:rPr lang="en-GB" dirty="0"/>
              <a:t>Common steps in image analysis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5DDAF6F-3A0E-F5DC-F4A2-9C7513EE55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6237919"/>
              </p:ext>
            </p:extLst>
          </p:nvPr>
        </p:nvGraphicFramePr>
        <p:xfrm>
          <a:off x="787400" y="1246322"/>
          <a:ext cx="10617200" cy="5001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4C6268-D439-DFA4-B711-3835D13213B9}"/>
              </a:ext>
            </a:extLst>
          </p:cNvPr>
          <p:cNvCxnSpPr/>
          <p:nvPr/>
        </p:nvCxnSpPr>
        <p:spPr>
          <a:xfrm>
            <a:off x="3886200" y="2895600"/>
            <a:ext cx="4419600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10AAF89-DB39-2C41-64C3-FEA4EF05F5C7}"/>
              </a:ext>
            </a:extLst>
          </p:cNvPr>
          <p:cNvSpPr txBox="1"/>
          <p:nvPr/>
        </p:nvSpPr>
        <p:spPr>
          <a:xfrm>
            <a:off x="5029200" y="252626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processing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1541E4-4CCA-D5C8-168F-5797889C5816}"/>
              </a:ext>
            </a:extLst>
          </p:cNvPr>
          <p:cNvCxnSpPr>
            <a:cxnSpLocks/>
          </p:cNvCxnSpPr>
          <p:nvPr/>
        </p:nvCxnSpPr>
        <p:spPr>
          <a:xfrm>
            <a:off x="9448800" y="2895600"/>
            <a:ext cx="1905000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05C9E25-4DEF-17D6-50F1-496E19027DC7}"/>
              </a:ext>
            </a:extLst>
          </p:cNvPr>
          <p:cNvSpPr txBox="1"/>
          <p:nvPr/>
        </p:nvSpPr>
        <p:spPr>
          <a:xfrm>
            <a:off x="9525000" y="252626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analysis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1F5B87F9-5A5D-89D0-F10F-A1281B5FD190}"/>
              </a:ext>
            </a:extLst>
          </p:cNvPr>
          <p:cNvSpPr/>
          <p:nvPr/>
        </p:nvSpPr>
        <p:spPr>
          <a:xfrm rot="16200000">
            <a:off x="5758715" y="-193576"/>
            <a:ext cx="677109" cy="10360661"/>
          </a:xfrm>
          <a:prstGeom prst="lef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4BEE40-6CA4-32DD-75E7-4760C9810274}"/>
              </a:ext>
            </a:extLst>
          </p:cNvPr>
          <p:cNvSpPr txBox="1"/>
          <p:nvPr/>
        </p:nvSpPr>
        <p:spPr>
          <a:xfrm>
            <a:off x="3505200" y="5486400"/>
            <a:ext cx="6323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23232"/>
                </a:solidFill>
                <a:effectLst/>
                <a:latin typeface="-apple-system"/>
              </a:rPr>
              <a:t>Extraction of useful information from microscopy images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9307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Line</a:t>
            </a:r>
            <a:r>
              <a:rPr spc="-114" dirty="0"/>
              <a:t> </a:t>
            </a:r>
            <a:r>
              <a:rPr spc="-35" dirty="0"/>
              <a:t>measurement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916938" y="1825244"/>
            <a:ext cx="8608062" cy="4635243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sz="1600" spc="-80" dirty="0">
                <a:solidFill>
                  <a:srgbClr val="000000"/>
                </a:solidFill>
              </a:rPr>
              <a:t>To</a:t>
            </a:r>
            <a:r>
              <a:rPr sz="1600" spc="-15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measure</a:t>
            </a:r>
            <a:r>
              <a:rPr sz="1600" spc="-10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a</a:t>
            </a:r>
            <a:r>
              <a:rPr sz="1600" spc="-15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distance</a:t>
            </a:r>
            <a:r>
              <a:rPr sz="1600" spc="-15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in</a:t>
            </a:r>
            <a:r>
              <a:rPr sz="1600" spc="-15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ImageJ,</a:t>
            </a:r>
            <a:r>
              <a:rPr sz="1600" spc="-10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you</a:t>
            </a:r>
            <a:r>
              <a:rPr sz="1600" spc="-15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can</a:t>
            </a:r>
            <a:r>
              <a:rPr sz="1600" spc="-10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use</a:t>
            </a:r>
            <a:r>
              <a:rPr sz="1600" spc="-15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the</a:t>
            </a:r>
            <a:r>
              <a:rPr sz="1600" spc="-5" dirty="0">
                <a:solidFill>
                  <a:srgbClr val="000000"/>
                </a:solidFill>
              </a:rPr>
              <a:t> </a:t>
            </a:r>
            <a:r>
              <a:rPr lang="en-US" sz="1600" dirty="0">
                <a:solidFill>
                  <a:srgbClr val="000000"/>
                </a:solidFill>
              </a:rPr>
              <a:t>straight-line</a:t>
            </a:r>
            <a:r>
              <a:rPr sz="1600" spc="-15" dirty="0">
                <a:solidFill>
                  <a:srgbClr val="000000"/>
                </a:solidFill>
              </a:rPr>
              <a:t> </a:t>
            </a:r>
            <a:r>
              <a:rPr sz="1600" spc="-10" dirty="0">
                <a:solidFill>
                  <a:srgbClr val="000000"/>
                </a:solidFill>
              </a:rPr>
              <a:t>tool. </a:t>
            </a:r>
            <a:r>
              <a:rPr sz="1600" dirty="0">
                <a:solidFill>
                  <a:srgbClr val="000000"/>
                </a:solidFill>
              </a:rPr>
              <a:t>Make</a:t>
            </a:r>
            <a:r>
              <a:rPr sz="1600" spc="-10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sure</a:t>
            </a:r>
            <a:r>
              <a:rPr sz="1600" spc="-10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that</a:t>
            </a:r>
            <a:r>
              <a:rPr sz="1600" spc="-10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your</a:t>
            </a:r>
            <a:r>
              <a:rPr sz="1600" spc="-20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image</a:t>
            </a:r>
            <a:r>
              <a:rPr sz="1600" spc="-15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is</a:t>
            </a:r>
            <a:r>
              <a:rPr sz="1600" spc="-10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correctly</a:t>
            </a:r>
            <a:r>
              <a:rPr sz="1600" spc="-10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calibrated</a:t>
            </a:r>
            <a:r>
              <a:rPr sz="1600" spc="-20" dirty="0">
                <a:solidFill>
                  <a:srgbClr val="000000"/>
                </a:solidFill>
              </a:rPr>
              <a:t> </a:t>
            </a:r>
            <a:r>
              <a:rPr sz="1600" spc="-10" dirty="0">
                <a:solidFill>
                  <a:srgbClr val="000000"/>
                </a:solidFill>
              </a:rPr>
              <a:t>first.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00" dirty="0"/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241300" algn="l"/>
              </a:tabLst>
            </a:pPr>
            <a:r>
              <a:rPr sz="1600" dirty="0">
                <a:solidFill>
                  <a:srgbClr val="000000"/>
                </a:solidFill>
              </a:rPr>
              <a:t>Open</a:t>
            </a:r>
            <a:r>
              <a:rPr sz="1600" spc="40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image</a:t>
            </a:r>
            <a:r>
              <a:rPr sz="1600" spc="35" dirty="0">
                <a:solidFill>
                  <a:srgbClr val="000000"/>
                </a:solidFill>
              </a:rPr>
              <a:t> </a:t>
            </a:r>
            <a:r>
              <a:rPr lang="fi-FI" sz="1600" i="1" spc="35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Image5-</a:t>
            </a:r>
            <a:r>
              <a:rPr sz="1600" i="1" spc="-1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nuclei-high-contrast</a:t>
            </a:r>
          </a:p>
          <a:p>
            <a:pPr marL="241300" indent="-228600">
              <a:lnSpc>
                <a:spcPct val="100000"/>
              </a:lnSpc>
              <a:spcBef>
                <a:spcPts val="1725"/>
              </a:spcBef>
              <a:buAutoNum type="arabicPeriod"/>
              <a:tabLst>
                <a:tab pos="241300" algn="l"/>
              </a:tabLst>
            </a:pPr>
            <a:r>
              <a:rPr sz="1600" dirty="0">
                <a:solidFill>
                  <a:srgbClr val="000000"/>
                </a:solidFill>
              </a:rPr>
              <a:t>Select</a:t>
            </a:r>
            <a:r>
              <a:rPr sz="1600" spc="-5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the</a:t>
            </a:r>
            <a:r>
              <a:rPr sz="1600" spc="-5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straight</a:t>
            </a:r>
            <a:r>
              <a:rPr sz="1600" spc="-10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line</a:t>
            </a:r>
            <a:r>
              <a:rPr sz="1600" spc="-10" dirty="0">
                <a:solidFill>
                  <a:srgbClr val="000000"/>
                </a:solidFill>
              </a:rPr>
              <a:t> </a:t>
            </a:r>
            <a:r>
              <a:rPr sz="1600" spc="-20" dirty="0">
                <a:solidFill>
                  <a:srgbClr val="000000"/>
                </a:solidFill>
              </a:rPr>
              <a:t>tool</a:t>
            </a:r>
          </a:p>
          <a:p>
            <a:pPr marL="241300" indent="-228600">
              <a:lnSpc>
                <a:spcPct val="100000"/>
              </a:lnSpc>
              <a:spcBef>
                <a:spcPts val="1730"/>
              </a:spcBef>
              <a:buAutoNum type="arabicPeriod"/>
              <a:tabLst>
                <a:tab pos="241300" algn="l"/>
              </a:tabLst>
            </a:pPr>
            <a:r>
              <a:rPr sz="1600" dirty="0">
                <a:solidFill>
                  <a:srgbClr val="000000"/>
                </a:solidFill>
              </a:rPr>
              <a:t>Draw</a:t>
            </a:r>
            <a:r>
              <a:rPr sz="1600" spc="-20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a</a:t>
            </a:r>
            <a:r>
              <a:rPr sz="1600" spc="-15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line</a:t>
            </a:r>
            <a:r>
              <a:rPr sz="1600" spc="-20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across</a:t>
            </a:r>
            <a:r>
              <a:rPr sz="1600" spc="-20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the</a:t>
            </a:r>
            <a:r>
              <a:rPr sz="1600" spc="-10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desired</a:t>
            </a:r>
            <a:r>
              <a:rPr sz="1600" spc="-20" dirty="0">
                <a:solidFill>
                  <a:srgbClr val="000000"/>
                </a:solidFill>
              </a:rPr>
              <a:t> </a:t>
            </a:r>
            <a:r>
              <a:rPr sz="1600" spc="-10" dirty="0">
                <a:solidFill>
                  <a:srgbClr val="000000"/>
                </a:solidFill>
              </a:rPr>
              <a:t>distance</a:t>
            </a: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AutoNum type="arabicPeriod"/>
            </a:pPr>
            <a:endParaRPr sz="1600" dirty="0"/>
          </a:p>
          <a:p>
            <a:pPr marL="241300" marR="31115" indent="-228600">
              <a:lnSpc>
                <a:spcPts val="1939"/>
              </a:lnSpc>
              <a:buAutoNum type="arabicPeriod"/>
              <a:tabLst>
                <a:tab pos="241300" algn="l"/>
              </a:tabLst>
            </a:pPr>
            <a:r>
              <a:rPr sz="1600" dirty="0">
                <a:solidFill>
                  <a:srgbClr val="000000"/>
                </a:solidFill>
              </a:rPr>
              <a:t>Read</a:t>
            </a:r>
            <a:r>
              <a:rPr sz="1600" spc="-40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the</a:t>
            </a:r>
            <a:r>
              <a:rPr sz="1600" spc="-20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length</a:t>
            </a:r>
            <a:r>
              <a:rPr sz="1600" spc="-25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of</a:t>
            </a:r>
            <a:r>
              <a:rPr sz="1600" spc="-25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the</a:t>
            </a:r>
            <a:r>
              <a:rPr sz="1600" spc="-20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line</a:t>
            </a:r>
            <a:r>
              <a:rPr sz="1600" spc="-30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below</a:t>
            </a:r>
            <a:r>
              <a:rPr sz="1600" spc="-25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to</a:t>
            </a:r>
            <a:r>
              <a:rPr sz="1600" spc="-20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ImageJ</a:t>
            </a:r>
            <a:r>
              <a:rPr sz="1600" spc="-15" dirty="0">
                <a:solidFill>
                  <a:srgbClr val="000000"/>
                </a:solidFill>
              </a:rPr>
              <a:t> </a:t>
            </a:r>
            <a:r>
              <a:rPr sz="1600" spc="-10" dirty="0">
                <a:solidFill>
                  <a:srgbClr val="000000"/>
                </a:solidFill>
              </a:rPr>
              <a:t>toolbar.</a:t>
            </a:r>
            <a:r>
              <a:rPr sz="1600" spc="-60" dirty="0">
                <a:solidFill>
                  <a:srgbClr val="000000"/>
                </a:solidFill>
              </a:rPr>
              <a:t> </a:t>
            </a:r>
            <a:r>
              <a:rPr sz="1600" spc="-25" dirty="0">
                <a:solidFill>
                  <a:srgbClr val="000000"/>
                </a:solidFill>
              </a:rPr>
              <a:t>You</a:t>
            </a:r>
            <a:r>
              <a:rPr sz="1600" spc="-20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can</a:t>
            </a:r>
            <a:r>
              <a:rPr sz="1600" spc="-25" dirty="0">
                <a:solidFill>
                  <a:srgbClr val="000000"/>
                </a:solidFill>
              </a:rPr>
              <a:t> </a:t>
            </a:r>
            <a:r>
              <a:rPr sz="1600" spc="-20" dirty="0">
                <a:solidFill>
                  <a:srgbClr val="000000"/>
                </a:solidFill>
              </a:rPr>
              <a:t>also </a:t>
            </a:r>
            <a:r>
              <a:rPr sz="1600" dirty="0">
                <a:solidFill>
                  <a:srgbClr val="000000"/>
                </a:solidFill>
              </a:rPr>
              <a:t>read</a:t>
            </a:r>
            <a:r>
              <a:rPr sz="1600" spc="-25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the</a:t>
            </a:r>
            <a:r>
              <a:rPr sz="1600" spc="-15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last</a:t>
            </a:r>
            <a:r>
              <a:rPr sz="1600" spc="-15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coordinate</a:t>
            </a:r>
            <a:r>
              <a:rPr sz="1600" spc="-15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of</a:t>
            </a:r>
            <a:r>
              <a:rPr sz="1600" spc="-15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the</a:t>
            </a:r>
            <a:r>
              <a:rPr sz="1600" spc="-15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line</a:t>
            </a:r>
            <a:r>
              <a:rPr sz="1600" spc="-20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as</a:t>
            </a:r>
            <a:r>
              <a:rPr sz="1600" spc="-15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well</a:t>
            </a:r>
            <a:r>
              <a:rPr sz="1600" spc="-15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as</a:t>
            </a:r>
            <a:r>
              <a:rPr sz="1600" spc="-15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the</a:t>
            </a:r>
            <a:r>
              <a:rPr sz="1600" spc="-10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angle</a:t>
            </a:r>
            <a:r>
              <a:rPr sz="1600" spc="-15" dirty="0">
                <a:solidFill>
                  <a:srgbClr val="000000"/>
                </a:solidFill>
              </a:rPr>
              <a:t> </a:t>
            </a:r>
            <a:r>
              <a:rPr sz="1600" dirty="0">
                <a:solidFill>
                  <a:srgbClr val="000000"/>
                </a:solidFill>
              </a:rPr>
              <a:t>from</a:t>
            </a:r>
            <a:r>
              <a:rPr sz="1600" spc="-10" dirty="0">
                <a:solidFill>
                  <a:srgbClr val="000000"/>
                </a:solidFill>
              </a:rPr>
              <a:t> </a:t>
            </a:r>
            <a:r>
              <a:rPr sz="1600" spc="-25" dirty="0">
                <a:solidFill>
                  <a:srgbClr val="000000"/>
                </a:solidFill>
              </a:rPr>
              <a:t>the </a:t>
            </a:r>
            <a:r>
              <a:rPr sz="1600" dirty="0">
                <a:solidFill>
                  <a:srgbClr val="000000"/>
                </a:solidFill>
              </a:rPr>
              <a:t>same </a:t>
            </a:r>
            <a:r>
              <a:rPr sz="1600" spc="-10" dirty="0">
                <a:solidFill>
                  <a:srgbClr val="000000"/>
                </a:solidFill>
              </a:rPr>
              <a:t>place.</a:t>
            </a:r>
            <a:r>
              <a:rPr lang="fi-FI" sz="1600" spc="-10" dirty="0">
                <a:solidFill>
                  <a:srgbClr val="000000"/>
                </a:solidFill>
              </a:rPr>
              <a:t> To </a:t>
            </a:r>
            <a:r>
              <a:rPr lang="fi-FI" sz="1600" spc="-10" dirty="0" err="1">
                <a:solidFill>
                  <a:srgbClr val="000000"/>
                </a:solidFill>
              </a:rPr>
              <a:t>print</a:t>
            </a:r>
            <a:r>
              <a:rPr lang="fi-FI" sz="1600" spc="-10" dirty="0">
                <a:solidFill>
                  <a:srgbClr val="000000"/>
                </a:solidFill>
              </a:rPr>
              <a:t> </a:t>
            </a:r>
            <a:r>
              <a:rPr lang="fi-FI" sz="1600" spc="-10" dirty="0" err="1">
                <a:solidFill>
                  <a:srgbClr val="000000"/>
                </a:solidFill>
              </a:rPr>
              <a:t>the</a:t>
            </a:r>
            <a:r>
              <a:rPr lang="fi-FI" sz="1600" spc="-10" dirty="0">
                <a:solidFill>
                  <a:srgbClr val="000000"/>
                </a:solidFill>
              </a:rPr>
              <a:t> </a:t>
            </a:r>
            <a:r>
              <a:rPr lang="fi-FI" sz="1600" spc="-10" dirty="0" err="1">
                <a:solidFill>
                  <a:srgbClr val="000000"/>
                </a:solidFill>
              </a:rPr>
              <a:t>length</a:t>
            </a:r>
            <a:r>
              <a:rPr lang="fi-FI" sz="1600" spc="-10" dirty="0">
                <a:solidFill>
                  <a:srgbClr val="000000"/>
                </a:solidFill>
              </a:rPr>
              <a:t>, </a:t>
            </a:r>
            <a:r>
              <a:rPr lang="fi-FI" sz="1600" spc="-10" dirty="0" err="1">
                <a:solidFill>
                  <a:srgbClr val="000000"/>
                </a:solidFill>
              </a:rPr>
              <a:t>press</a:t>
            </a:r>
            <a:r>
              <a:rPr lang="fi-FI" sz="1600" spc="-10" dirty="0">
                <a:solidFill>
                  <a:srgbClr val="000000"/>
                </a:solidFill>
              </a:rPr>
              <a:t> m (</a:t>
            </a:r>
            <a:r>
              <a:rPr lang="fi-FI" sz="1600" spc="-10" dirty="0" err="1">
                <a:solidFill>
                  <a:srgbClr val="000000"/>
                </a:solidFill>
              </a:rPr>
              <a:t>measure</a:t>
            </a:r>
            <a:r>
              <a:rPr lang="fi-FI" sz="1600" spc="-10" dirty="0">
                <a:solidFill>
                  <a:srgbClr val="000000"/>
                </a:solidFill>
              </a:rPr>
              <a:t>)</a:t>
            </a:r>
          </a:p>
          <a:p>
            <a:pPr marL="241300" marR="31115" indent="-228600">
              <a:lnSpc>
                <a:spcPts val="1939"/>
              </a:lnSpc>
              <a:buAutoNum type="arabicPeriod"/>
              <a:tabLst>
                <a:tab pos="241300" algn="l"/>
              </a:tabLst>
            </a:pPr>
            <a:endParaRPr lang="fi-FI" sz="1600" spc="-10" dirty="0">
              <a:solidFill>
                <a:srgbClr val="000000"/>
              </a:solidFill>
            </a:endParaRPr>
          </a:p>
          <a:p>
            <a:pPr marL="241300" marR="31115" indent="-228600">
              <a:lnSpc>
                <a:spcPts val="1939"/>
              </a:lnSpc>
              <a:buFontTx/>
              <a:buAutoNum type="arabicPeriod"/>
              <a:tabLst>
                <a:tab pos="241300" algn="l"/>
              </a:tabLst>
            </a:pPr>
            <a:r>
              <a:rPr lang="en-US" sz="1600" spc="-80" dirty="0">
                <a:latin typeface="Arial"/>
                <a:cs typeface="Arial"/>
              </a:rPr>
              <a:t>To</a:t>
            </a:r>
            <a:r>
              <a:rPr lang="en-US" sz="1600" spc="-35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analyze</a:t>
            </a:r>
            <a:r>
              <a:rPr lang="en-US" sz="1600" spc="-30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the</a:t>
            </a:r>
            <a:r>
              <a:rPr lang="en-US" sz="1600" spc="-20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line</a:t>
            </a:r>
            <a:r>
              <a:rPr lang="en-US" sz="1600" spc="-20" dirty="0">
                <a:latin typeface="Arial"/>
                <a:cs typeface="Arial"/>
              </a:rPr>
              <a:t> </a:t>
            </a:r>
            <a:r>
              <a:rPr lang="en-US" sz="1600" spc="-10" dirty="0">
                <a:latin typeface="Arial"/>
                <a:cs typeface="Arial"/>
              </a:rPr>
              <a:t>profile </a:t>
            </a:r>
            <a:r>
              <a:rPr lang="en-US" sz="1600" i="1" spc="-114" dirty="0">
                <a:solidFill>
                  <a:srgbClr val="8FAADC"/>
                </a:solidFill>
                <a:latin typeface="Arial"/>
                <a:cs typeface="Arial"/>
              </a:rPr>
              <a:t>Analyze</a:t>
            </a:r>
            <a:r>
              <a:rPr lang="en-US" sz="1600" i="1" spc="-8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6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lang="en-US" sz="1600" i="1" spc="-6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600" i="1" spc="-70" dirty="0">
                <a:solidFill>
                  <a:srgbClr val="8FAADC"/>
                </a:solidFill>
                <a:latin typeface="Arial"/>
                <a:cs typeface="Arial"/>
              </a:rPr>
              <a:t>Plot </a:t>
            </a:r>
            <a:r>
              <a:rPr lang="en-US" sz="1600" i="1" spc="-45" dirty="0">
                <a:solidFill>
                  <a:srgbClr val="8FAADC"/>
                </a:solidFill>
                <a:latin typeface="Arial"/>
                <a:cs typeface="Arial"/>
              </a:rPr>
              <a:t>Profile</a:t>
            </a:r>
          </a:p>
          <a:p>
            <a:pPr marL="241300" marR="31115" indent="-228600">
              <a:lnSpc>
                <a:spcPts val="1939"/>
              </a:lnSpc>
              <a:buFontTx/>
              <a:buAutoNum type="arabicPeriod"/>
              <a:tabLst>
                <a:tab pos="241300" algn="l"/>
              </a:tabLst>
            </a:pPr>
            <a:endParaRPr lang="en-US" sz="1600" i="1" spc="-45" dirty="0">
              <a:solidFill>
                <a:srgbClr val="8FAADC"/>
              </a:solidFill>
            </a:endParaRPr>
          </a:p>
          <a:p>
            <a:pPr marL="241300" marR="31115" indent="-228600">
              <a:lnSpc>
                <a:spcPts val="1939"/>
              </a:lnSpc>
              <a:buFontTx/>
              <a:buAutoNum type="arabicPeriod"/>
              <a:tabLst>
                <a:tab pos="241300" algn="l"/>
              </a:tabLst>
            </a:pPr>
            <a:r>
              <a:rPr lang="en-US" sz="1600" spc="-45" dirty="0">
                <a:latin typeface="Arial"/>
                <a:cs typeface="Arial"/>
              </a:rPr>
              <a:t>Try hitting live button, you can anow move the line</a:t>
            </a:r>
          </a:p>
          <a:p>
            <a:pPr marL="241300" marR="31115" indent="-228600">
              <a:lnSpc>
                <a:spcPts val="1939"/>
              </a:lnSpc>
              <a:buFontTx/>
              <a:buAutoNum type="arabicPeriod"/>
              <a:tabLst>
                <a:tab pos="241300" algn="l"/>
              </a:tabLst>
            </a:pPr>
            <a:endParaRPr lang="en-US" sz="1600" spc="-45" dirty="0"/>
          </a:p>
          <a:p>
            <a:pPr marL="241300" marR="31115" indent="-228600">
              <a:lnSpc>
                <a:spcPts val="1939"/>
              </a:lnSpc>
              <a:buFontTx/>
              <a:buAutoNum type="arabicPeriod"/>
              <a:tabLst>
                <a:tab pos="241300" algn="l"/>
              </a:tabLst>
            </a:pPr>
            <a:r>
              <a:rPr lang="en-US" sz="1600" spc="-45" dirty="0">
                <a:latin typeface="Arial"/>
                <a:cs typeface="Arial"/>
              </a:rPr>
              <a:t>To print the line profile press </a:t>
            </a:r>
            <a:endParaRPr lang="en-US" sz="1600" dirty="0">
              <a:latin typeface="Arial"/>
              <a:cs typeface="Arial"/>
            </a:endParaRPr>
          </a:p>
          <a:p>
            <a:pPr marL="12700" marR="31115">
              <a:lnSpc>
                <a:spcPts val="1939"/>
              </a:lnSpc>
              <a:tabLst>
                <a:tab pos="241300" algn="l"/>
              </a:tabLst>
            </a:pPr>
            <a:endParaRPr lang="en-US" sz="1600" dirty="0">
              <a:latin typeface="Arial"/>
              <a:cs typeface="Arial"/>
            </a:endParaRPr>
          </a:p>
          <a:p>
            <a:pPr marL="12700" marR="31115">
              <a:lnSpc>
                <a:spcPts val="1939"/>
              </a:lnSpc>
              <a:tabLst>
                <a:tab pos="241300" algn="l"/>
              </a:tabLst>
            </a:pPr>
            <a:endParaRPr sz="1600" spc="-10" dirty="0">
              <a:solidFill>
                <a:srgbClr val="000000"/>
              </a:solidFill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07941" y="2933700"/>
            <a:ext cx="486156" cy="495300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9652634" y="141813"/>
            <a:ext cx="2314025" cy="1855732"/>
            <a:chOff x="8253814" y="141812"/>
            <a:chExt cx="3712845" cy="29775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3814" y="973976"/>
              <a:ext cx="2038689" cy="214474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91674" y="582676"/>
              <a:ext cx="1798827" cy="4541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942515" y="156100"/>
              <a:ext cx="2009775" cy="1492250"/>
            </a:xfrm>
            <a:custGeom>
              <a:avLst/>
              <a:gdLst/>
              <a:ahLst/>
              <a:cxnLst/>
              <a:rect l="l" t="t" r="r" b="b"/>
              <a:pathLst>
                <a:path w="2009775" h="1492250">
                  <a:moveTo>
                    <a:pt x="586166" y="1491724"/>
                  </a:moveTo>
                  <a:lnTo>
                    <a:pt x="510982" y="1240391"/>
                  </a:lnTo>
                  <a:lnTo>
                    <a:pt x="458582" y="1219489"/>
                  </a:lnTo>
                  <a:lnTo>
                    <a:pt x="408794" y="1196834"/>
                  </a:lnTo>
                  <a:lnTo>
                    <a:pt x="361659" y="1172523"/>
                  </a:lnTo>
                  <a:lnTo>
                    <a:pt x="317215" y="1146649"/>
                  </a:lnTo>
                  <a:lnTo>
                    <a:pt x="275504" y="1119306"/>
                  </a:lnTo>
                  <a:lnTo>
                    <a:pt x="236564" y="1090590"/>
                  </a:lnTo>
                  <a:lnTo>
                    <a:pt x="200436" y="1060593"/>
                  </a:lnTo>
                  <a:lnTo>
                    <a:pt x="167159" y="1029412"/>
                  </a:lnTo>
                  <a:lnTo>
                    <a:pt x="136774" y="997139"/>
                  </a:lnTo>
                  <a:lnTo>
                    <a:pt x="109320" y="963870"/>
                  </a:lnTo>
                  <a:lnTo>
                    <a:pt x="84837" y="929699"/>
                  </a:lnTo>
                  <a:lnTo>
                    <a:pt x="63365" y="894721"/>
                  </a:lnTo>
                  <a:lnTo>
                    <a:pt x="44945" y="859029"/>
                  </a:lnTo>
                  <a:lnTo>
                    <a:pt x="29614" y="822718"/>
                  </a:lnTo>
                  <a:lnTo>
                    <a:pt x="17415" y="785882"/>
                  </a:lnTo>
                  <a:lnTo>
                    <a:pt x="8386" y="748616"/>
                  </a:lnTo>
                  <a:lnTo>
                    <a:pt x="0" y="673172"/>
                  </a:lnTo>
                  <a:lnTo>
                    <a:pt x="721" y="635182"/>
                  </a:lnTo>
                  <a:lnTo>
                    <a:pt x="4773" y="597139"/>
                  </a:lnTo>
                  <a:lnTo>
                    <a:pt x="12195" y="559138"/>
                  </a:lnTo>
                  <a:lnTo>
                    <a:pt x="23027" y="521273"/>
                  </a:lnTo>
                  <a:lnTo>
                    <a:pt x="37308" y="483639"/>
                  </a:lnTo>
                  <a:lnTo>
                    <a:pt x="55079" y="446330"/>
                  </a:lnTo>
                  <a:lnTo>
                    <a:pt x="76379" y="409439"/>
                  </a:lnTo>
                  <a:lnTo>
                    <a:pt x="101249" y="373063"/>
                  </a:lnTo>
                  <a:lnTo>
                    <a:pt x="129728" y="337294"/>
                  </a:lnTo>
                  <a:lnTo>
                    <a:pt x="157161" y="307080"/>
                  </a:lnTo>
                  <a:lnTo>
                    <a:pt x="186625" y="278171"/>
                  </a:lnTo>
                  <a:lnTo>
                    <a:pt x="218023" y="250584"/>
                  </a:lnTo>
                  <a:lnTo>
                    <a:pt x="251261" y="224338"/>
                  </a:lnTo>
                  <a:lnTo>
                    <a:pt x="286246" y="199448"/>
                  </a:lnTo>
                  <a:lnTo>
                    <a:pt x="322881" y="175933"/>
                  </a:lnTo>
                  <a:lnTo>
                    <a:pt x="361073" y="153811"/>
                  </a:lnTo>
                  <a:lnTo>
                    <a:pt x="400726" y="133097"/>
                  </a:lnTo>
                  <a:lnTo>
                    <a:pt x="441747" y="113811"/>
                  </a:lnTo>
                  <a:lnTo>
                    <a:pt x="484040" y="95969"/>
                  </a:lnTo>
                  <a:lnTo>
                    <a:pt x="527511" y="79588"/>
                  </a:lnTo>
                  <a:lnTo>
                    <a:pt x="572065" y="64687"/>
                  </a:lnTo>
                  <a:lnTo>
                    <a:pt x="617608" y="51282"/>
                  </a:lnTo>
                  <a:lnTo>
                    <a:pt x="664044" y="39390"/>
                  </a:lnTo>
                  <a:lnTo>
                    <a:pt x="711280" y="29030"/>
                  </a:lnTo>
                  <a:lnTo>
                    <a:pt x="759221" y="20219"/>
                  </a:lnTo>
                  <a:lnTo>
                    <a:pt x="807771" y="12973"/>
                  </a:lnTo>
                  <a:lnTo>
                    <a:pt x="856837" y="7311"/>
                  </a:lnTo>
                  <a:lnTo>
                    <a:pt x="906324" y="3250"/>
                  </a:lnTo>
                  <a:lnTo>
                    <a:pt x="956137" y="807"/>
                  </a:lnTo>
                  <a:lnTo>
                    <a:pt x="1006181" y="0"/>
                  </a:lnTo>
                  <a:lnTo>
                    <a:pt x="1056362" y="845"/>
                  </a:lnTo>
                  <a:lnTo>
                    <a:pt x="1106586" y="3361"/>
                  </a:lnTo>
                  <a:lnTo>
                    <a:pt x="1156757" y="7564"/>
                  </a:lnTo>
                  <a:lnTo>
                    <a:pt x="1206780" y="13473"/>
                  </a:lnTo>
                  <a:lnTo>
                    <a:pt x="1256562" y="21104"/>
                  </a:lnTo>
                  <a:lnTo>
                    <a:pt x="1306008" y="30475"/>
                  </a:lnTo>
                  <a:lnTo>
                    <a:pt x="1355022" y="41604"/>
                  </a:lnTo>
                  <a:lnTo>
                    <a:pt x="1403511" y="54507"/>
                  </a:lnTo>
                  <a:lnTo>
                    <a:pt x="1451380" y="69203"/>
                  </a:lnTo>
                  <a:lnTo>
                    <a:pt x="1498534" y="85707"/>
                  </a:lnTo>
                  <a:lnTo>
                    <a:pt x="1550934" y="106610"/>
                  </a:lnTo>
                  <a:lnTo>
                    <a:pt x="1600721" y="129264"/>
                  </a:lnTo>
                  <a:lnTo>
                    <a:pt x="1647857" y="153576"/>
                  </a:lnTo>
                  <a:lnTo>
                    <a:pt x="1692300" y="179450"/>
                  </a:lnTo>
                  <a:lnTo>
                    <a:pt x="1734012" y="206793"/>
                  </a:lnTo>
                  <a:lnTo>
                    <a:pt x="1772952" y="235509"/>
                  </a:lnTo>
                  <a:lnTo>
                    <a:pt x="1809080" y="265505"/>
                  </a:lnTo>
                  <a:lnTo>
                    <a:pt x="1842356" y="296687"/>
                  </a:lnTo>
                  <a:lnTo>
                    <a:pt x="1872741" y="328959"/>
                  </a:lnTo>
                  <a:lnTo>
                    <a:pt x="1900195" y="362228"/>
                  </a:lnTo>
                  <a:lnTo>
                    <a:pt x="1924678" y="396399"/>
                  </a:lnTo>
                  <a:lnTo>
                    <a:pt x="1946150" y="431378"/>
                  </a:lnTo>
                  <a:lnTo>
                    <a:pt x="1964571" y="467070"/>
                  </a:lnTo>
                  <a:lnTo>
                    <a:pt x="1979901" y="503381"/>
                  </a:lnTo>
                  <a:lnTo>
                    <a:pt x="1992100" y="540217"/>
                  </a:lnTo>
                  <a:lnTo>
                    <a:pt x="2001129" y="577482"/>
                  </a:lnTo>
                  <a:lnTo>
                    <a:pt x="2009516" y="652927"/>
                  </a:lnTo>
                  <a:lnTo>
                    <a:pt x="2008794" y="690917"/>
                  </a:lnTo>
                  <a:lnTo>
                    <a:pt x="2004742" y="728960"/>
                  </a:lnTo>
                  <a:lnTo>
                    <a:pt x="1997320" y="766961"/>
                  </a:lnTo>
                  <a:lnTo>
                    <a:pt x="1986488" y="804825"/>
                  </a:lnTo>
                  <a:lnTo>
                    <a:pt x="1972207" y="842460"/>
                  </a:lnTo>
                  <a:lnTo>
                    <a:pt x="1954436" y="879769"/>
                  </a:lnTo>
                  <a:lnTo>
                    <a:pt x="1933136" y="916659"/>
                  </a:lnTo>
                  <a:lnTo>
                    <a:pt x="1908266" y="953036"/>
                  </a:lnTo>
                  <a:lnTo>
                    <a:pt x="1879788" y="988804"/>
                  </a:lnTo>
                  <a:lnTo>
                    <a:pt x="1851139" y="1020244"/>
                  </a:lnTo>
                  <a:lnTo>
                    <a:pt x="1820162" y="1050357"/>
                  </a:lnTo>
                  <a:lnTo>
                    <a:pt x="1786963" y="1079110"/>
                  </a:lnTo>
                  <a:lnTo>
                    <a:pt x="1751647" y="1106466"/>
                  </a:lnTo>
                  <a:lnTo>
                    <a:pt x="1714321" y="1132392"/>
                  </a:lnTo>
                  <a:lnTo>
                    <a:pt x="1675090" y="1156853"/>
                  </a:lnTo>
                  <a:lnTo>
                    <a:pt x="1634060" y="1179813"/>
                  </a:lnTo>
                  <a:lnTo>
                    <a:pt x="1591337" y="1201237"/>
                  </a:lnTo>
                  <a:lnTo>
                    <a:pt x="1547027" y="1221091"/>
                  </a:lnTo>
                  <a:lnTo>
                    <a:pt x="1501235" y="1239340"/>
                  </a:lnTo>
                  <a:lnTo>
                    <a:pt x="1454068" y="1255949"/>
                  </a:lnTo>
                  <a:lnTo>
                    <a:pt x="1405631" y="1270882"/>
                  </a:lnTo>
                  <a:lnTo>
                    <a:pt x="1356030" y="1284106"/>
                  </a:lnTo>
                  <a:lnTo>
                    <a:pt x="1305371" y="1295584"/>
                  </a:lnTo>
                  <a:lnTo>
                    <a:pt x="1253760" y="1305283"/>
                  </a:lnTo>
                  <a:lnTo>
                    <a:pt x="1201302" y="1313166"/>
                  </a:lnTo>
                  <a:lnTo>
                    <a:pt x="1148104" y="1319200"/>
                  </a:lnTo>
                  <a:lnTo>
                    <a:pt x="1094271" y="1323350"/>
                  </a:lnTo>
                  <a:lnTo>
                    <a:pt x="1039909" y="1325579"/>
                  </a:lnTo>
                  <a:lnTo>
                    <a:pt x="985125" y="1325854"/>
                  </a:lnTo>
                  <a:lnTo>
                    <a:pt x="930023" y="1324140"/>
                  </a:lnTo>
                  <a:lnTo>
                    <a:pt x="874710" y="1320401"/>
                  </a:lnTo>
                  <a:lnTo>
                    <a:pt x="586166" y="1491724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5C5E745-1AB7-8D65-22A1-0B7F350F6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1033" y="5715000"/>
            <a:ext cx="438211" cy="25721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Basic</a:t>
            </a:r>
            <a:r>
              <a:rPr spc="-155" dirty="0"/>
              <a:t> </a:t>
            </a:r>
            <a:r>
              <a:rPr spc="-35" dirty="0"/>
              <a:t>measurements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7898" y="1764216"/>
            <a:ext cx="5795645" cy="17338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spcBef>
                <a:spcPts val="100"/>
              </a:spcBef>
              <a:buFontTx/>
              <a:buChar char="•"/>
              <a:tabLst>
                <a:tab pos="240665" algn="l"/>
                <a:tab pos="241300" algn="l"/>
              </a:tabLst>
            </a:pPr>
            <a:r>
              <a:rPr sz="1600" dirty="0">
                <a:latin typeface="Arial"/>
                <a:cs typeface="Arial"/>
              </a:rPr>
              <a:t>Select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measurements</a:t>
            </a:r>
            <a:r>
              <a:rPr lang="fi-FI" sz="1600" spc="-10" dirty="0">
                <a:latin typeface="Arial"/>
                <a:cs typeface="Arial"/>
              </a:rPr>
              <a:t> </a:t>
            </a:r>
            <a:r>
              <a:rPr lang="en-US" sz="1600" i="1" dirty="0">
                <a:solidFill>
                  <a:srgbClr val="8FAADC"/>
                </a:solidFill>
                <a:latin typeface="Arial"/>
                <a:cs typeface="Arial"/>
              </a:rPr>
              <a:t>Analyze</a:t>
            </a:r>
            <a:r>
              <a:rPr lang="en-US" sz="1600" i="1" spc="-2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6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lang="en-US" sz="1600" i="1" spc="-1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600" i="1" dirty="0">
                <a:solidFill>
                  <a:srgbClr val="8FAADC"/>
                </a:solidFill>
                <a:latin typeface="Arial"/>
                <a:cs typeface="Arial"/>
              </a:rPr>
              <a:t>Set</a:t>
            </a:r>
            <a:r>
              <a:rPr lang="en-US" sz="1600" i="1" spc="-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600" i="1" spc="-10" dirty="0">
                <a:solidFill>
                  <a:srgbClr val="8FAADC"/>
                </a:solidFill>
                <a:latin typeface="Arial"/>
                <a:cs typeface="Arial"/>
              </a:rPr>
              <a:t>Measurements...</a:t>
            </a:r>
          </a:p>
          <a:p>
            <a:pPr marL="240665" indent="-227965">
              <a:spcBef>
                <a:spcPts val="91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600" b="1" dirty="0">
                <a:latin typeface="Arial"/>
                <a:cs typeface="Arial"/>
              </a:rPr>
              <a:t>Size</a:t>
            </a:r>
            <a:r>
              <a:rPr lang="en-US" sz="1600" b="1" spc="-40" dirty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-</a:t>
            </a:r>
            <a:r>
              <a:rPr lang="en-US" sz="1600" b="1" spc="-15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area,</a:t>
            </a:r>
            <a:r>
              <a:rPr lang="en-US" sz="1600" spc="-20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centroid,</a:t>
            </a:r>
            <a:r>
              <a:rPr lang="en-US" sz="1600" spc="-20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perimeter,</a:t>
            </a:r>
            <a:r>
              <a:rPr lang="en-US" sz="1600" spc="5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Feret</a:t>
            </a:r>
            <a:r>
              <a:rPr lang="en-US" sz="1600" spc="-25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&amp;</a:t>
            </a:r>
            <a:r>
              <a:rPr lang="en-US" sz="1600" spc="-25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“shape</a:t>
            </a:r>
            <a:r>
              <a:rPr lang="en-US" sz="1600" spc="-25" dirty="0">
                <a:latin typeface="Arial"/>
                <a:cs typeface="Arial"/>
              </a:rPr>
              <a:t> </a:t>
            </a:r>
            <a:r>
              <a:rPr lang="en-US" sz="1600" spc="-10" dirty="0">
                <a:latin typeface="Arial"/>
                <a:cs typeface="Arial"/>
              </a:rPr>
              <a:t>descriptors” (</a:t>
            </a:r>
            <a:r>
              <a:rPr lang="en-US" sz="1600" dirty="0"/>
              <a:t>Circularity, Aspect Ratio, Roundness, Solidity)</a:t>
            </a:r>
            <a:endParaRPr lang="en-US" sz="1600" dirty="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81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600" b="1" dirty="0">
                <a:latin typeface="Arial"/>
                <a:cs typeface="Arial"/>
              </a:rPr>
              <a:t>Content</a:t>
            </a:r>
            <a:r>
              <a:rPr lang="en-US" sz="1600" b="1" spc="-30" dirty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-</a:t>
            </a:r>
            <a:r>
              <a:rPr lang="en-US" sz="1600" b="1" spc="-10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(gray</a:t>
            </a:r>
            <a:r>
              <a:rPr lang="en-US" sz="1600" spc="-10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values)</a:t>
            </a:r>
            <a:r>
              <a:rPr lang="en-US" sz="1600" b="1" dirty="0">
                <a:latin typeface="Arial"/>
                <a:cs typeface="Arial"/>
              </a:rPr>
              <a:t>:</a:t>
            </a:r>
            <a:r>
              <a:rPr lang="en-US" sz="1600" b="1" spc="-20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mean,</a:t>
            </a:r>
            <a:r>
              <a:rPr lang="en-US" sz="1600" spc="-5" dirty="0">
                <a:latin typeface="Arial"/>
                <a:cs typeface="Arial"/>
              </a:rPr>
              <a:t> </a:t>
            </a:r>
            <a:r>
              <a:rPr lang="en-US" sz="1600" spc="-10" dirty="0" err="1">
                <a:latin typeface="Arial"/>
                <a:cs typeface="Arial"/>
              </a:rPr>
              <a:t>stdDev</a:t>
            </a:r>
            <a:r>
              <a:rPr lang="en-US" sz="1600" spc="-10" dirty="0">
                <a:latin typeface="Arial"/>
                <a:cs typeface="Arial"/>
              </a:rPr>
              <a:t>,</a:t>
            </a:r>
            <a:r>
              <a:rPr lang="en-US" sz="1600" spc="-25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minMax</a:t>
            </a:r>
            <a:r>
              <a:rPr lang="en-US" sz="1600" dirty="0">
                <a:latin typeface="Arial"/>
                <a:cs typeface="Arial"/>
              </a:rPr>
              <a:t>,</a:t>
            </a:r>
            <a:r>
              <a:rPr lang="en-US" sz="1600" spc="-10" dirty="0">
                <a:latin typeface="Arial"/>
                <a:cs typeface="Arial"/>
              </a:rPr>
              <a:t> mode…</a:t>
            </a:r>
            <a:endParaRPr lang="en-US" sz="1600" dirty="0">
              <a:latin typeface="Arial"/>
              <a:cs typeface="Arial"/>
            </a:endParaRPr>
          </a:p>
          <a:p>
            <a:pPr marL="240665" indent="-227965">
              <a:spcBef>
                <a:spcPts val="100"/>
              </a:spcBef>
              <a:buFontTx/>
              <a:buChar char="•"/>
              <a:tabLst>
                <a:tab pos="240665" algn="l"/>
                <a:tab pos="241300" algn="l"/>
              </a:tabLst>
            </a:pPr>
            <a:endParaRPr lang="en-US" sz="1600" dirty="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endParaRPr sz="1600" dirty="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288530" y="224790"/>
            <a:ext cx="4618990" cy="6408420"/>
            <a:chOff x="7288530" y="224790"/>
            <a:chExt cx="4618990" cy="640842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88530" y="224790"/>
              <a:ext cx="4618482" cy="640842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562463" y="5579744"/>
              <a:ext cx="773430" cy="654050"/>
            </a:xfrm>
            <a:custGeom>
              <a:avLst/>
              <a:gdLst/>
              <a:ahLst/>
              <a:cxnLst/>
              <a:rect l="l" t="t" r="r" b="b"/>
              <a:pathLst>
                <a:path w="773429" h="654050">
                  <a:moveTo>
                    <a:pt x="0" y="326897"/>
                  </a:moveTo>
                  <a:lnTo>
                    <a:pt x="3529" y="282539"/>
                  </a:lnTo>
                  <a:lnTo>
                    <a:pt x="13811" y="239994"/>
                  </a:lnTo>
                  <a:lnTo>
                    <a:pt x="30384" y="199653"/>
                  </a:lnTo>
                  <a:lnTo>
                    <a:pt x="52789" y="161905"/>
                  </a:lnTo>
                  <a:lnTo>
                    <a:pt x="80565" y="127139"/>
                  </a:lnTo>
                  <a:lnTo>
                    <a:pt x="113252" y="95745"/>
                  </a:lnTo>
                  <a:lnTo>
                    <a:pt x="150389" y="68112"/>
                  </a:lnTo>
                  <a:lnTo>
                    <a:pt x="191516" y="44630"/>
                  </a:lnTo>
                  <a:lnTo>
                    <a:pt x="236172" y="25688"/>
                  </a:lnTo>
                  <a:lnTo>
                    <a:pt x="283897" y="11676"/>
                  </a:lnTo>
                  <a:lnTo>
                    <a:pt x="334232" y="2984"/>
                  </a:lnTo>
                  <a:lnTo>
                    <a:pt x="386714" y="0"/>
                  </a:lnTo>
                  <a:lnTo>
                    <a:pt x="439197" y="2984"/>
                  </a:lnTo>
                  <a:lnTo>
                    <a:pt x="489532" y="11676"/>
                  </a:lnTo>
                  <a:lnTo>
                    <a:pt x="537257" y="25688"/>
                  </a:lnTo>
                  <a:lnTo>
                    <a:pt x="581914" y="44630"/>
                  </a:lnTo>
                  <a:lnTo>
                    <a:pt x="623040" y="68112"/>
                  </a:lnTo>
                  <a:lnTo>
                    <a:pt x="660177" y="95745"/>
                  </a:lnTo>
                  <a:lnTo>
                    <a:pt x="692864" y="127139"/>
                  </a:lnTo>
                  <a:lnTo>
                    <a:pt x="720640" y="161905"/>
                  </a:lnTo>
                  <a:lnTo>
                    <a:pt x="743045" y="199653"/>
                  </a:lnTo>
                  <a:lnTo>
                    <a:pt x="759618" y="239994"/>
                  </a:lnTo>
                  <a:lnTo>
                    <a:pt x="769900" y="282539"/>
                  </a:lnTo>
                  <a:lnTo>
                    <a:pt x="773429" y="326897"/>
                  </a:lnTo>
                  <a:lnTo>
                    <a:pt x="769900" y="371256"/>
                  </a:lnTo>
                  <a:lnTo>
                    <a:pt x="759618" y="413801"/>
                  </a:lnTo>
                  <a:lnTo>
                    <a:pt x="743045" y="454142"/>
                  </a:lnTo>
                  <a:lnTo>
                    <a:pt x="720640" y="491890"/>
                  </a:lnTo>
                  <a:lnTo>
                    <a:pt x="692864" y="526656"/>
                  </a:lnTo>
                  <a:lnTo>
                    <a:pt x="660177" y="558050"/>
                  </a:lnTo>
                  <a:lnTo>
                    <a:pt x="623040" y="585683"/>
                  </a:lnTo>
                  <a:lnTo>
                    <a:pt x="581913" y="609165"/>
                  </a:lnTo>
                  <a:lnTo>
                    <a:pt x="537257" y="628107"/>
                  </a:lnTo>
                  <a:lnTo>
                    <a:pt x="489532" y="642119"/>
                  </a:lnTo>
                  <a:lnTo>
                    <a:pt x="439197" y="650811"/>
                  </a:lnTo>
                  <a:lnTo>
                    <a:pt x="386714" y="653795"/>
                  </a:lnTo>
                  <a:lnTo>
                    <a:pt x="334232" y="650811"/>
                  </a:lnTo>
                  <a:lnTo>
                    <a:pt x="283897" y="642119"/>
                  </a:lnTo>
                  <a:lnTo>
                    <a:pt x="236172" y="628107"/>
                  </a:lnTo>
                  <a:lnTo>
                    <a:pt x="191515" y="609165"/>
                  </a:lnTo>
                  <a:lnTo>
                    <a:pt x="150389" y="585683"/>
                  </a:lnTo>
                  <a:lnTo>
                    <a:pt x="113252" y="558050"/>
                  </a:lnTo>
                  <a:lnTo>
                    <a:pt x="80565" y="526656"/>
                  </a:lnTo>
                  <a:lnTo>
                    <a:pt x="52789" y="491890"/>
                  </a:lnTo>
                  <a:lnTo>
                    <a:pt x="30384" y="454142"/>
                  </a:lnTo>
                  <a:lnTo>
                    <a:pt x="13811" y="413801"/>
                  </a:lnTo>
                  <a:lnTo>
                    <a:pt x="3529" y="371256"/>
                  </a:lnTo>
                  <a:lnTo>
                    <a:pt x="0" y="326897"/>
                  </a:lnTo>
                  <a:close/>
                </a:path>
              </a:pathLst>
            </a:custGeom>
            <a:ln w="571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E39D-7A4D-34E3-DF12-B2411EEC1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analysis in immunology</a:t>
            </a:r>
            <a:endParaRPr lang="en-FI" dirty="0"/>
          </a:p>
        </p:txBody>
      </p:sp>
      <p:pic>
        <p:nvPicPr>
          <p:cNvPr id="5" name="Picture 4" descr="A close-up of a cell&#10;&#10;Description automatically generated">
            <a:extLst>
              <a:ext uri="{FF2B5EF4-FFF2-40B4-BE49-F238E27FC236}">
                <a16:creationId xmlns:a16="http://schemas.microsoft.com/office/drawing/2014/main" id="{5F9C5A1E-25B6-C12A-79F8-349DBFA948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65"/>
          <a:stretch/>
        </p:blipFill>
        <p:spPr>
          <a:xfrm>
            <a:off x="948607" y="1676400"/>
            <a:ext cx="7656083" cy="4343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70D1E2-E75E-5EEC-A61E-93FCC6970A9B}"/>
              </a:ext>
            </a:extLst>
          </p:cNvPr>
          <p:cNvSpPr txBox="1"/>
          <p:nvPr/>
        </p:nvSpPr>
        <p:spPr>
          <a:xfrm>
            <a:off x="10439400" y="6326394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Ilkka Paatero</a:t>
            </a:r>
            <a:endParaRPr lang="en-FI" dirty="0"/>
          </a:p>
        </p:txBody>
      </p:sp>
      <p:pic>
        <p:nvPicPr>
          <p:cNvPr id="10" name="Picture 9" descr="A close-up of a cell&#10;&#10;Description automatically generated">
            <a:extLst>
              <a:ext uri="{FF2B5EF4-FFF2-40B4-BE49-F238E27FC236}">
                <a16:creationId xmlns:a16="http://schemas.microsoft.com/office/drawing/2014/main" id="{508E217A-E452-DC2E-3CEB-9ABDCA8F12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40"/>
          <a:stretch/>
        </p:blipFill>
        <p:spPr>
          <a:xfrm>
            <a:off x="948607" y="1676400"/>
            <a:ext cx="7656083" cy="4352014"/>
          </a:xfrm>
          <a:prstGeom prst="rect">
            <a:avLst/>
          </a:prstGeom>
        </p:spPr>
      </p:pic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18ED746-502F-D71D-B258-E29616DC8F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40"/>
          <a:stretch/>
        </p:blipFill>
        <p:spPr>
          <a:xfrm>
            <a:off x="948607" y="1676400"/>
            <a:ext cx="7656083" cy="43520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08FD5C-D7B4-BFF2-5A85-FDDDD70C392E}"/>
              </a:ext>
            </a:extLst>
          </p:cNvPr>
          <p:cNvSpPr txBox="1"/>
          <p:nvPr/>
        </p:nvSpPr>
        <p:spPr>
          <a:xfrm>
            <a:off x="8991600" y="2209800"/>
            <a:ext cx="27432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82828"/>
                </a:solidFill>
                <a:effectLst/>
                <a:latin typeface="MuseoSans"/>
              </a:rPr>
              <a:t>Immune cell trafficking in zebrafish tail</a:t>
            </a:r>
          </a:p>
          <a:p>
            <a:endParaRPr lang="en-US" dirty="0">
              <a:solidFill>
                <a:srgbClr val="282828"/>
              </a:solidFill>
              <a:latin typeface="MuseoSans"/>
            </a:endParaRPr>
          </a:p>
          <a:p>
            <a:endParaRPr lang="en-US" dirty="0">
              <a:solidFill>
                <a:srgbClr val="282828"/>
              </a:solidFill>
              <a:latin typeface="MuseoSans"/>
            </a:endParaRPr>
          </a:p>
          <a:p>
            <a:r>
              <a:rPr lang="en-US" dirty="0">
                <a:solidFill>
                  <a:srgbClr val="282828"/>
                </a:solidFill>
                <a:latin typeface="MuseoSans"/>
              </a:rPr>
              <a:t>Immune cells 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1707658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Intensity</a:t>
            </a:r>
            <a:r>
              <a:rPr spc="-165" dirty="0"/>
              <a:t> </a:t>
            </a:r>
            <a:r>
              <a:rPr spc="-30" dirty="0"/>
              <a:t>measurements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8" y="1793239"/>
            <a:ext cx="9141461" cy="37389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r>
              <a:rPr sz="2000" spc="-6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sz="2000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following</a:t>
            </a:r>
            <a:r>
              <a:rPr sz="2000" spc="-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10" dirty="0">
                <a:latin typeface="Arial" panose="020B0604020202020204" pitchFamily="34" charset="0"/>
                <a:cs typeface="Arial" panose="020B0604020202020204" pitchFamily="34" charset="0"/>
              </a:rPr>
              <a:t>measurements:</a:t>
            </a:r>
            <a:r>
              <a:rPr lang="fi-FI" sz="20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>
                <a:solidFill>
                  <a:srgbClr val="8FAA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Analyze</a:t>
            </a:r>
            <a:r>
              <a:rPr lang="en-US" sz="2000" i="1" spc="-25" dirty="0">
                <a:solidFill>
                  <a:srgbClr val="8FAA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>
                <a:solidFill>
                  <a:srgbClr val="8FAA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› Set </a:t>
            </a:r>
            <a:r>
              <a:rPr lang="en-US" sz="2000" i="1" spc="-10" dirty="0">
                <a:solidFill>
                  <a:srgbClr val="8FAA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Measurements...</a:t>
            </a:r>
          </a:p>
          <a:p>
            <a:pPr marL="12700" lvl="8">
              <a:lnSpc>
                <a:spcPct val="150000"/>
              </a:lnSpc>
              <a:spcBef>
                <a:spcPts val="100"/>
              </a:spcBef>
              <a:tabLst>
                <a:tab pos="241300" algn="l"/>
              </a:tabLst>
            </a:pPr>
            <a:r>
              <a:rPr lang="en-US" sz="2000" i="1" spc="-10" dirty="0">
                <a:solidFill>
                  <a:srgbClr val="8FAA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000" i="1" spc="-1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000" spc="-2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</a:p>
          <a:p>
            <a:pPr marL="12700" lvl="8">
              <a:lnSpc>
                <a:spcPct val="150000"/>
              </a:lnSpc>
              <a:spcBef>
                <a:spcPts val="100"/>
              </a:spcBef>
              <a:tabLst>
                <a:tab pos="241300" algn="l"/>
              </a:tabLst>
            </a:pPr>
            <a:r>
              <a:rPr lang="en-US" sz="2000" spc="-20" dirty="0">
                <a:latin typeface="Arial" panose="020B0604020202020204" pitchFamily="34" charset="0"/>
                <a:cs typeface="Arial" panose="020B0604020202020204" pitchFamily="34" charset="0"/>
              </a:rPr>
              <a:t>		-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Shape</a:t>
            </a:r>
            <a:r>
              <a:rPr lang="en-US" sz="2000" spc="-10" dirty="0">
                <a:latin typeface="Arial" panose="020B0604020202020204" pitchFamily="34" charset="0"/>
                <a:cs typeface="Arial" panose="020B0604020202020204" pitchFamily="34" charset="0"/>
              </a:rPr>
              <a:t> descriptors</a:t>
            </a:r>
          </a:p>
          <a:p>
            <a:pPr marL="12700" lvl="8">
              <a:lnSpc>
                <a:spcPct val="150000"/>
              </a:lnSpc>
              <a:spcBef>
                <a:spcPts val="100"/>
              </a:spcBef>
              <a:tabLst>
                <a:tab pos="241300" algn="l"/>
              </a:tabLst>
            </a:pPr>
            <a:r>
              <a:rPr lang="en-US" sz="2000" spc="-10" dirty="0">
                <a:latin typeface="Arial" panose="020B0604020202020204" pitchFamily="34" charset="0"/>
                <a:cs typeface="Arial" panose="020B0604020202020204" pitchFamily="34" charset="0"/>
              </a:rPr>
              <a:t>		-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  <a:r>
              <a:rPr lang="en-US" sz="2000" spc="-6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gray</a:t>
            </a:r>
            <a:r>
              <a:rPr lang="en-US" sz="2000" spc="-6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spc="-10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  <a:p>
            <a:pPr marL="355600" lvl="8" indent="-3429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  <a:r>
              <a:rPr lang="en-US" sz="2000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images:</a:t>
            </a:r>
            <a:r>
              <a:rPr lang="en-US" sz="2000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spc="-3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Image5-</a:t>
            </a:r>
            <a:r>
              <a:rPr lang="en-US" sz="2000" i="1" spc="-1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nuclei-high-</a:t>
            </a:r>
            <a:r>
              <a:rPr lang="en-US" sz="2000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contrast</a:t>
            </a:r>
            <a:r>
              <a:rPr lang="en-US" sz="2000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000"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spc="-15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Image6-</a:t>
            </a:r>
            <a:r>
              <a:rPr lang="en-US" sz="2000" i="1" spc="-1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nuclei-low-contrast</a:t>
            </a:r>
          </a:p>
          <a:p>
            <a:pPr marL="355600" lvl="8" indent="-3429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n-US" sz="2000" spc="-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images</a:t>
            </a:r>
            <a:r>
              <a:rPr lang="en-US" sz="2000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000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measure</a:t>
            </a:r>
            <a:r>
              <a:rPr lang="en-US" sz="2000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en-US" sz="2000" spc="-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en-US" sz="20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spc="-25" dirty="0">
                <a:latin typeface="Arial" panose="020B0604020202020204" pitchFamily="34" charset="0"/>
                <a:cs typeface="Arial" panose="020B0604020202020204" pitchFamily="34" charset="0"/>
              </a:rPr>
              <a:t>one </a:t>
            </a:r>
            <a:r>
              <a:rPr lang="en-US" sz="2000" i="1" dirty="0">
                <a:solidFill>
                  <a:srgbClr val="8FAA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Analyze</a:t>
            </a:r>
            <a:r>
              <a:rPr lang="en-US" sz="2000" i="1" spc="-30" dirty="0">
                <a:solidFill>
                  <a:srgbClr val="8FAA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>
                <a:solidFill>
                  <a:srgbClr val="8FAA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› Measure</a:t>
            </a:r>
            <a:r>
              <a:rPr lang="en-US" sz="2000" i="1" spc="-15" dirty="0">
                <a:solidFill>
                  <a:srgbClr val="8FAA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>
                <a:solidFill>
                  <a:srgbClr val="8FAA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(or </a:t>
            </a:r>
            <a:r>
              <a:rPr lang="en-US" sz="2000" i="1" spc="-10" dirty="0" err="1">
                <a:solidFill>
                  <a:srgbClr val="8FAA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ctrlM</a:t>
            </a:r>
            <a:r>
              <a:rPr lang="en-US" sz="2000" i="1" spc="-10" dirty="0">
                <a:solidFill>
                  <a:srgbClr val="8FAA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5600" lvl="8" indent="-3429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lvl="8">
              <a:lnSpc>
                <a:spcPct val="150000"/>
              </a:lnSpc>
              <a:spcBef>
                <a:spcPts val="100"/>
              </a:spcBef>
              <a:tabLst>
                <a:tab pos="241300" algn="l"/>
              </a:tabLst>
            </a:pPr>
            <a:endParaRPr lang="en-US" sz="2000" i="1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86000" y="5794884"/>
            <a:ext cx="54883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300" algn="l"/>
              </a:tabLst>
            </a:pPr>
            <a:r>
              <a:rPr sz="2800" dirty="0">
                <a:solidFill>
                  <a:schemeClr val="accent3"/>
                </a:solidFill>
                <a:latin typeface="Calibri"/>
                <a:cs typeface="Calibri"/>
              </a:rPr>
              <a:t>What</a:t>
            </a:r>
            <a:r>
              <a:rPr sz="2800" spc="-45" dirty="0">
                <a:solidFill>
                  <a:schemeClr val="accent3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chemeClr val="accent3"/>
                </a:solidFill>
                <a:latin typeface="Calibri"/>
                <a:cs typeface="Calibri"/>
              </a:rPr>
              <a:t>can</a:t>
            </a:r>
            <a:r>
              <a:rPr sz="2800" spc="-30" dirty="0">
                <a:solidFill>
                  <a:schemeClr val="accent3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chemeClr val="accent3"/>
                </a:solidFill>
                <a:latin typeface="Calibri"/>
                <a:cs typeface="Calibri"/>
              </a:rPr>
              <a:t>you</a:t>
            </a:r>
            <a:r>
              <a:rPr sz="2800" spc="-35" dirty="0">
                <a:solidFill>
                  <a:schemeClr val="accent3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chemeClr val="accent3"/>
                </a:solidFill>
                <a:latin typeface="Calibri"/>
                <a:cs typeface="Calibri"/>
              </a:rPr>
              <a:t>say</a:t>
            </a:r>
            <a:r>
              <a:rPr sz="2800" spc="-30" dirty="0">
                <a:solidFill>
                  <a:schemeClr val="accent3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chemeClr val="accent3"/>
                </a:solidFill>
                <a:latin typeface="Calibri"/>
                <a:cs typeface="Calibri"/>
              </a:rPr>
              <a:t>about</a:t>
            </a:r>
            <a:r>
              <a:rPr sz="2800" spc="-30" dirty="0">
                <a:solidFill>
                  <a:schemeClr val="accent3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chemeClr val="accent3"/>
                </a:solidFill>
                <a:latin typeface="Calibri"/>
                <a:cs typeface="Calibri"/>
              </a:rPr>
              <a:t>the</a:t>
            </a:r>
            <a:r>
              <a:rPr sz="2800" spc="-30" dirty="0">
                <a:solidFill>
                  <a:schemeClr val="accent3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chemeClr val="accent3"/>
                </a:solidFill>
                <a:latin typeface="Calibri"/>
                <a:cs typeface="Calibri"/>
              </a:rPr>
              <a:t>results?</a:t>
            </a:r>
            <a:endParaRPr sz="2800" dirty="0">
              <a:solidFill>
                <a:schemeClr val="accent3"/>
              </a:solidFill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158460" y="350600"/>
            <a:ext cx="2510180" cy="2013124"/>
            <a:chOff x="7955161" y="350600"/>
            <a:chExt cx="3713479" cy="297815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55161" y="1182799"/>
              <a:ext cx="2039348" cy="214544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93223" y="791464"/>
              <a:ext cx="1799081" cy="45440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643857" y="364888"/>
              <a:ext cx="2010410" cy="1492250"/>
            </a:xfrm>
            <a:custGeom>
              <a:avLst/>
              <a:gdLst/>
              <a:ahLst/>
              <a:cxnLst/>
              <a:rect l="l" t="t" r="r" b="b"/>
              <a:pathLst>
                <a:path w="2010409" h="1492250">
                  <a:moveTo>
                    <a:pt x="586373" y="1491724"/>
                  </a:moveTo>
                  <a:lnTo>
                    <a:pt x="511189" y="1240391"/>
                  </a:lnTo>
                  <a:lnTo>
                    <a:pt x="458761" y="1219489"/>
                  </a:lnTo>
                  <a:lnTo>
                    <a:pt x="408949" y="1196834"/>
                  </a:lnTo>
                  <a:lnTo>
                    <a:pt x="361790" y="1172523"/>
                  </a:lnTo>
                  <a:lnTo>
                    <a:pt x="317325" y="1146649"/>
                  </a:lnTo>
                  <a:lnTo>
                    <a:pt x="275595" y="1119306"/>
                  </a:lnTo>
                  <a:lnTo>
                    <a:pt x="236638" y="1090590"/>
                  </a:lnTo>
                  <a:lnTo>
                    <a:pt x="200494" y="1060593"/>
                  </a:lnTo>
                  <a:lnTo>
                    <a:pt x="167204" y="1029412"/>
                  </a:lnTo>
                  <a:lnTo>
                    <a:pt x="136807" y="997139"/>
                  </a:lnTo>
                  <a:lnTo>
                    <a:pt x="109343" y="963870"/>
                  </a:lnTo>
                  <a:lnTo>
                    <a:pt x="84852" y="929699"/>
                  </a:lnTo>
                  <a:lnTo>
                    <a:pt x="63373" y="894721"/>
                  </a:lnTo>
                  <a:lnTo>
                    <a:pt x="44947" y="859029"/>
                  </a:lnTo>
                  <a:lnTo>
                    <a:pt x="29613" y="822718"/>
                  </a:lnTo>
                  <a:lnTo>
                    <a:pt x="17412" y="785882"/>
                  </a:lnTo>
                  <a:lnTo>
                    <a:pt x="8383" y="748616"/>
                  </a:lnTo>
                  <a:lnTo>
                    <a:pt x="0" y="673172"/>
                  </a:lnTo>
                  <a:lnTo>
                    <a:pt x="725" y="635182"/>
                  </a:lnTo>
                  <a:lnTo>
                    <a:pt x="4782" y="597139"/>
                  </a:lnTo>
                  <a:lnTo>
                    <a:pt x="12211" y="559138"/>
                  </a:lnTo>
                  <a:lnTo>
                    <a:pt x="23050" y="521273"/>
                  </a:lnTo>
                  <a:lnTo>
                    <a:pt x="37341" y="483639"/>
                  </a:lnTo>
                  <a:lnTo>
                    <a:pt x="55122" y="446330"/>
                  </a:lnTo>
                  <a:lnTo>
                    <a:pt x="76433" y="409439"/>
                  </a:lnTo>
                  <a:lnTo>
                    <a:pt x="101315" y="373063"/>
                  </a:lnTo>
                  <a:lnTo>
                    <a:pt x="129808" y="337294"/>
                  </a:lnTo>
                  <a:lnTo>
                    <a:pt x="157254" y="307080"/>
                  </a:lnTo>
                  <a:lnTo>
                    <a:pt x="186729" y="278171"/>
                  </a:lnTo>
                  <a:lnTo>
                    <a:pt x="218140" y="250584"/>
                  </a:lnTo>
                  <a:lnTo>
                    <a:pt x="251391" y="224338"/>
                  </a:lnTo>
                  <a:lnTo>
                    <a:pt x="286387" y="199448"/>
                  </a:lnTo>
                  <a:lnTo>
                    <a:pt x="323035" y="175933"/>
                  </a:lnTo>
                  <a:lnTo>
                    <a:pt x="361239" y="153811"/>
                  </a:lnTo>
                  <a:lnTo>
                    <a:pt x="400904" y="133097"/>
                  </a:lnTo>
                  <a:lnTo>
                    <a:pt x="441937" y="113811"/>
                  </a:lnTo>
                  <a:lnTo>
                    <a:pt x="484243" y="95969"/>
                  </a:lnTo>
                  <a:lnTo>
                    <a:pt x="527726" y="79588"/>
                  </a:lnTo>
                  <a:lnTo>
                    <a:pt x="572292" y="64687"/>
                  </a:lnTo>
                  <a:lnTo>
                    <a:pt x="617847" y="51282"/>
                  </a:lnTo>
                  <a:lnTo>
                    <a:pt x="664296" y="39390"/>
                  </a:lnTo>
                  <a:lnTo>
                    <a:pt x="711545" y="29030"/>
                  </a:lnTo>
                  <a:lnTo>
                    <a:pt x="759497" y="20219"/>
                  </a:lnTo>
                  <a:lnTo>
                    <a:pt x="808060" y="12973"/>
                  </a:lnTo>
                  <a:lnTo>
                    <a:pt x="857139" y="7311"/>
                  </a:lnTo>
                  <a:lnTo>
                    <a:pt x="906638" y="3250"/>
                  </a:lnTo>
                  <a:lnTo>
                    <a:pt x="956463" y="807"/>
                  </a:lnTo>
                  <a:lnTo>
                    <a:pt x="1006519" y="0"/>
                  </a:lnTo>
                  <a:lnTo>
                    <a:pt x="1056713" y="845"/>
                  </a:lnTo>
                  <a:lnTo>
                    <a:pt x="1106948" y="3361"/>
                  </a:lnTo>
                  <a:lnTo>
                    <a:pt x="1157131" y="7564"/>
                  </a:lnTo>
                  <a:lnTo>
                    <a:pt x="1207167" y="13473"/>
                  </a:lnTo>
                  <a:lnTo>
                    <a:pt x="1256962" y="21104"/>
                  </a:lnTo>
                  <a:lnTo>
                    <a:pt x="1306420" y="30475"/>
                  </a:lnTo>
                  <a:lnTo>
                    <a:pt x="1355446" y="41604"/>
                  </a:lnTo>
                  <a:lnTo>
                    <a:pt x="1403948" y="54507"/>
                  </a:lnTo>
                  <a:lnTo>
                    <a:pt x="1451829" y="69203"/>
                  </a:lnTo>
                  <a:lnTo>
                    <a:pt x="1498995" y="85707"/>
                  </a:lnTo>
                  <a:lnTo>
                    <a:pt x="1551422" y="106610"/>
                  </a:lnTo>
                  <a:lnTo>
                    <a:pt x="1601235" y="129264"/>
                  </a:lnTo>
                  <a:lnTo>
                    <a:pt x="1648393" y="153576"/>
                  </a:lnTo>
                  <a:lnTo>
                    <a:pt x="1692858" y="179450"/>
                  </a:lnTo>
                  <a:lnTo>
                    <a:pt x="1734589" y="206793"/>
                  </a:lnTo>
                  <a:lnTo>
                    <a:pt x="1773546" y="235509"/>
                  </a:lnTo>
                  <a:lnTo>
                    <a:pt x="1809689" y="265505"/>
                  </a:lnTo>
                  <a:lnTo>
                    <a:pt x="1842979" y="296687"/>
                  </a:lnTo>
                  <a:lnTo>
                    <a:pt x="1873377" y="328959"/>
                  </a:lnTo>
                  <a:lnTo>
                    <a:pt x="1900841" y="362228"/>
                  </a:lnTo>
                  <a:lnTo>
                    <a:pt x="1925332" y="396399"/>
                  </a:lnTo>
                  <a:lnTo>
                    <a:pt x="1946810" y="431378"/>
                  </a:lnTo>
                  <a:lnTo>
                    <a:pt x="1965236" y="467070"/>
                  </a:lnTo>
                  <a:lnTo>
                    <a:pt x="1980570" y="503381"/>
                  </a:lnTo>
                  <a:lnTo>
                    <a:pt x="1992771" y="540217"/>
                  </a:lnTo>
                  <a:lnTo>
                    <a:pt x="2001800" y="577482"/>
                  </a:lnTo>
                  <a:lnTo>
                    <a:pt x="2010184" y="652927"/>
                  </a:lnTo>
                  <a:lnTo>
                    <a:pt x="2009458" y="690917"/>
                  </a:lnTo>
                  <a:lnTo>
                    <a:pt x="2005401" y="728960"/>
                  </a:lnTo>
                  <a:lnTo>
                    <a:pt x="1997972" y="766961"/>
                  </a:lnTo>
                  <a:lnTo>
                    <a:pt x="1987133" y="804825"/>
                  </a:lnTo>
                  <a:lnTo>
                    <a:pt x="1972843" y="842460"/>
                  </a:lnTo>
                  <a:lnTo>
                    <a:pt x="1955062" y="879769"/>
                  </a:lnTo>
                  <a:lnTo>
                    <a:pt x="1933750" y="916659"/>
                  </a:lnTo>
                  <a:lnTo>
                    <a:pt x="1908868" y="953036"/>
                  </a:lnTo>
                  <a:lnTo>
                    <a:pt x="1880376" y="988804"/>
                  </a:lnTo>
                  <a:lnTo>
                    <a:pt x="1851726" y="1020244"/>
                  </a:lnTo>
                  <a:lnTo>
                    <a:pt x="1820747" y="1050357"/>
                  </a:lnTo>
                  <a:lnTo>
                    <a:pt x="1787544" y="1079110"/>
                  </a:lnTo>
                  <a:lnTo>
                    <a:pt x="1752224" y="1106466"/>
                  </a:lnTo>
                  <a:lnTo>
                    <a:pt x="1714891" y="1132392"/>
                  </a:lnTo>
                  <a:lnTo>
                    <a:pt x="1675652" y="1156853"/>
                  </a:lnTo>
                  <a:lnTo>
                    <a:pt x="1634614" y="1179813"/>
                  </a:lnTo>
                  <a:lnTo>
                    <a:pt x="1591881" y="1201237"/>
                  </a:lnTo>
                  <a:lnTo>
                    <a:pt x="1547560" y="1221091"/>
                  </a:lnTo>
                  <a:lnTo>
                    <a:pt x="1501756" y="1239340"/>
                  </a:lnTo>
                  <a:lnTo>
                    <a:pt x="1454576" y="1255949"/>
                  </a:lnTo>
                  <a:lnTo>
                    <a:pt x="1406126" y="1270882"/>
                  </a:lnTo>
                  <a:lnTo>
                    <a:pt x="1356511" y="1284106"/>
                  </a:lnTo>
                  <a:lnTo>
                    <a:pt x="1305837" y="1295584"/>
                  </a:lnTo>
                  <a:lnTo>
                    <a:pt x="1254211" y="1305283"/>
                  </a:lnTo>
                  <a:lnTo>
                    <a:pt x="1201737" y="1313166"/>
                  </a:lnTo>
                  <a:lnTo>
                    <a:pt x="1148523" y="1319200"/>
                  </a:lnTo>
                  <a:lnTo>
                    <a:pt x="1094673" y="1323350"/>
                  </a:lnTo>
                  <a:lnTo>
                    <a:pt x="1040295" y="1325579"/>
                  </a:lnTo>
                  <a:lnTo>
                    <a:pt x="985493" y="1325854"/>
                  </a:lnTo>
                  <a:lnTo>
                    <a:pt x="930374" y="1324140"/>
                  </a:lnTo>
                  <a:lnTo>
                    <a:pt x="875044" y="1320401"/>
                  </a:lnTo>
                  <a:lnTo>
                    <a:pt x="586373" y="1491724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Picture 13" descr="Question Cat">
            <a:extLst>
              <a:ext uri="{FF2B5EF4-FFF2-40B4-BE49-F238E27FC236}">
                <a16:creationId xmlns:a16="http://schemas.microsoft.com/office/drawing/2014/main" id="{96A244AA-450E-0D06-B035-4DA1518608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88" y="5240110"/>
            <a:ext cx="13716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DE92D-7A10-E3CE-ECA9-D56298DC2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39" y="610361"/>
            <a:ext cx="8735695" cy="677108"/>
          </a:xfrm>
        </p:spPr>
        <p:txBody>
          <a:bodyPr/>
          <a:lstStyle/>
          <a:p>
            <a:r>
              <a:rPr lang="en-GB" dirty="0"/>
              <a:t>Common steps in image analysis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5DDAF6F-3A0E-F5DC-F4A2-9C7513EE55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6836865"/>
              </p:ext>
            </p:extLst>
          </p:nvPr>
        </p:nvGraphicFramePr>
        <p:xfrm>
          <a:off x="787400" y="1246322"/>
          <a:ext cx="10617200" cy="5001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4C6268-D439-DFA4-B711-3835D13213B9}"/>
              </a:ext>
            </a:extLst>
          </p:cNvPr>
          <p:cNvCxnSpPr/>
          <p:nvPr/>
        </p:nvCxnSpPr>
        <p:spPr>
          <a:xfrm>
            <a:off x="3886200" y="2895600"/>
            <a:ext cx="4419600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10AAF89-DB39-2C41-64C3-FEA4EF05F5C7}"/>
              </a:ext>
            </a:extLst>
          </p:cNvPr>
          <p:cNvSpPr txBox="1"/>
          <p:nvPr/>
        </p:nvSpPr>
        <p:spPr>
          <a:xfrm>
            <a:off x="5029200" y="252626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processing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1541E4-4CCA-D5C8-168F-5797889C5816}"/>
              </a:ext>
            </a:extLst>
          </p:cNvPr>
          <p:cNvCxnSpPr>
            <a:cxnSpLocks/>
          </p:cNvCxnSpPr>
          <p:nvPr/>
        </p:nvCxnSpPr>
        <p:spPr>
          <a:xfrm>
            <a:off x="9448800" y="2895600"/>
            <a:ext cx="1905000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05C9E25-4DEF-17D6-50F1-496E19027DC7}"/>
              </a:ext>
            </a:extLst>
          </p:cNvPr>
          <p:cNvSpPr txBox="1"/>
          <p:nvPr/>
        </p:nvSpPr>
        <p:spPr>
          <a:xfrm>
            <a:off x="9525000" y="252626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analysis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1F5B87F9-5A5D-89D0-F10F-A1281B5FD190}"/>
              </a:ext>
            </a:extLst>
          </p:cNvPr>
          <p:cNvSpPr/>
          <p:nvPr/>
        </p:nvSpPr>
        <p:spPr>
          <a:xfrm rot="16200000">
            <a:off x="5758715" y="-193576"/>
            <a:ext cx="677109" cy="10360661"/>
          </a:xfrm>
          <a:prstGeom prst="lef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4BEE40-6CA4-32DD-75E7-4760C9810274}"/>
              </a:ext>
            </a:extLst>
          </p:cNvPr>
          <p:cNvSpPr txBox="1"/>
          <p:nvPr/>
        </p:nvSpPr>
        <p:spPr>
          <a:xfrm>
            <a:off x="3505200" y="5486400"/>
            <a:ext cx="6323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23232"/>
                </a:solidFill>
                <a:effectLst/>
                <a:latin typeface="-apple-system"/>
              </a:rPr>
              <a:t>Extraction of useful information from microscopy images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34279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Segmentation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563278" y="1873799"/>
            <a:ext cx="7655562" cy="21903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>
              <a:spcBef>
                <a:spcPts val="1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sz="2000" dirty="0"/>
              <a:t>Image</a:t>
            </a:r>
            <a:r>
              <a:rPr sz="2000" spc="-20" dirty="0"/>
              <a:t> </a:t>
            </a:r>
            <a:r>
              <a:rPr sz="2000" u="heavy" dirty="0">
                <a:uFill>
                  <a:solidFill>
                    <a:srgbClr val="404040"/>
                  </a:solidFill>
                </a:uFill>
                <a:latin typeface="Arial"/>
                <a:cs typeface="Arial"/>
              </a:rPr>
              <a:t>segmentation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dirty="0"/>
              <a:t>is</a:t>
            </a:r>
            <a:r>
              <a:rPr sz="2000" spc="-10" dirty="0"/>
              <a:t> </a:t>
            </a:r>
            <a:r>
              <a:rPr sz="2000" dirty="0"/>
              <a:t>the classification</a:t>
            </a:r>
            <a:r>
              <a:rPr sz="2000" spc="-20" dirty="0"/>
              <a:t> </a:t>
            </a:r>
            <a:r>
              <a:rPr sz="2000" dirty="0"/>
              <a:t>of</a:t>
            </a:r>
            <a:r>
              <a:rPr sz="2000" spc="-10" dirty="0"/>
              <a:t> </a:t>
            </a:r>
            <a:r>
              <a:rPr sz="2400" dirty="0"/>
              <a:t>p</a:t>
            </a:r>
            <a:r>
              <a:rPr lang="fi-FI" sz="2400" dirty="0"/>
              <a:t>z</a:t>
            </a:r>
            <a:r>
              <a:rPr sz="2400" dirty="0" err="1"/>
              <a:t>ixels</a:t>
            </a:r>
            <a:r>
              <a:rPr sz="2000" dirty="0"/>
              <a:t> in</a:t>
            </a:r>
            <a:r>
              <a:rPr sz="2000" spc="-15" dirty="0"/>
              <a:t> </a:t>
            </a:r>
            <a:r>
              <a:rPr sz="2000" dirty="0"/>
              <a:t>an</a:t>
            </a:r>
            <a:r>
              <a:rPr sz="2000" spc="-10" dirty="0"/>
              <a:t> </a:t>
            </a:r>
            <a:r>
              <a:rPr sz="2000" dirty="0"/>
              <a:t>image</a:t>
            </a:r>
            <a:r>
              <a:rPr sz="2000" spc="-10" dirty="0"/>
              <a:t> </a:t>
            </a:r>
            <a:r>
              <a:rPr sz="2000" spc="-25" dirty="0"/>
              <a:t>as </a:t>
            </a:r>
            <a:r>
              <a:rPr sz="2000" dirty="0"/>
              <a:t>“pixels</a:t>
            </a:r>
            <a:r>
              <a:rPr sz="2000" spc="-25" dirty="0"/>
              <a:t> </a:t>
            </a:r>
            <a:r>
              <a:rPr sz="2000" dirty="0"/>
              <a:t>of</a:t>
            </a:r>
            <a:r>
              <a:rPr sz="2000" spc="-15" dirty="0"/>
              <a:t> </a:t>
            </a:r>
            <a:r>
              <a:rPr sz="2000" dirty="0"/>
              <a:t>interest”</a:t>
            </a:r>
            <a:r>
              <a:rPr sz="2000" spc="-10" dirty="0"/>
              <a:t> </a:t>
            </a:r>
            <a:r>
              <a:rPr sz="2000" i="1" dirty="0">
                <a:latin typeface="Arial"/>
                <a:cs typeface="Arial"/>
              </a:rPr>
              <a:t>vs</a:t>
            </a:r>
            <a:r>
              <a:rPr sz="2000" i="1" spc="-15" dirty="0">
                <a:latin typeface="Arial"/>
                <a:cs typeface="Arial"/>
              </a:rPr>
              <a:t> </a:t>
            </a:r>
            <a:r>
              <a:rPr sz="2000" spc="-10" dirty="0"/>
              <a:t>“background”</a:t>
            </a:r>
            <a:endParaRPr lang="en-FI" sz="2000" spc="-10" dirty="0"/>
          </a:p>
          <a:p>
            <a:pPr marL="298450" marR="5080" indent="-285750">
              <a:spcBef>
                <a:spcPts val="1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sz="2000" dirty="0"/>
              <a:t>Separating</a:t>
            </a:r>
            <a:r>
              <a:rPr sz="2000" spc="-25" dirty="0"/>
              <a:t> </a:t>
            </a:r>
            <a:r>
              <a:rPr sz="2000" dirty="0"/>
              <a:t>a</a:t>
            </a:r>
            <a:r>
              <a:rPr sz="2000" spc="-10" dirty="0"/>
              <a:t> </a:t>
            </a:r>
            <a:r>
              <a:rPr sz="2000" dirty="0"/>
              <a:t>digital</a:t>
            </a:r>
            <a:r>
              <a:rPr sz="2000" spc="-20" dirty="0"/>
              <a:t> </a:t>
            </a:r>
            <a:r>
              <a:rPr sz="2000" dirty="0"/>
              <a:t>image</a:t>
            </a:r>
            <a:r>
              <a:rPr sz="2000" spc="-10" dirty="0"/>
              <a:t> </a:t>
            </a:r>
            <a:r>
              <a:rPr sz="2000" dirty="0"/>
              <a:t>into</a:t>
            </a:r>
            <a:r>
              <a:rPr sz="2000" spc="-15" dirty="0"/>
              <a:t> </a:t>
            </a:r>
            <a:r>
              <a:rPr sz="2000" dirty="0"/>
              <a:t>multiple</a:t>
            </a:r>
            <a:r>
              <a:rPr sz="2000" spc="-20" dirty="0"/>
              <a:t> </a:t>
            </a:r>
            <a:r>
              <a:rPr sz="2000" spc="-10" dirty="0"/>
              <a:t>segments. </a:t>
            </a:r>
            <a:endParaRPr lang="en-FI" sz="2000" spc="-10" dirty="0"/>
          </a:p>
          <a:p>
            <a:pPr marL="298450" marR="5080" indent="-285750">
              <a:spcBef>
                <a:spcPts val="1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i-FI" sz="2000" spc="-10" dirty="0" err="1"/>
              <a:t>Histogram</a:t>
            </a:r>
            <a:r>
              <a:rPr lang="fi-FI" sz="2000" spc="-10" dirty="0"/>
              <a:t> </a:t>
            </a:r>
            <a:r>
              <a:rPr lang="fi-FI" sz="2000" spc="-10" dirty="0" err="1"/>
              <a:t>based</a:t>
            </a:r>
            <a:r>
              <a:rPr lang="fi-FI" sz="2000" spc="-10" dirty="0"/>
              <a:t> t</a:t>
            </a:r>
            <a:r>
              <a:rPr sz="2000" dirty="0" err="1"/>
              <a:t>hresholding</a:t>
            </a:r>
            <a:r>
              <a:rPr sz="2000" spc="-20" dirty="0"/>
              <a:t> </a:t>
            </a:r>
            <a:r>
              <a:rPr sz="2000" dirty="0"/>
              <a:t>is</a:t>
            </a:r>
            <a:r>
              <a:rPr sz="2000" spc="-10" dirty="0"/>
              <a:t> </a:t>
            </a:r>
            <a:r>
              <a:rPr sz="2000" dirty="0"/>
              <a:t>the most</a:t>
            </a:r>
            <a:r>
              <a:rPr sz="2000" spc="-5" dirty="0"/>
              <a:t> </a:t>
            </a:r>
            <a:r>
              <a:rPr sz="2000" dirty="0"/>
              <a:t>common</a:t>
            </a:r>
            <a:r>
              <a:rPr sz="2000" spc="-10" dirty="0"/>
              <a:t> </a:t>
            </a:r>
            <a:r>
              <a:rPr sz="2000" dirty="0"/>
              <a:t>method</a:t>
            </a:r>
            <a:r>
              <a:rPr lang="fi-FI" sz="2000" spc="-5" dirty="0"/>
              <a:t> </a:t>
            </a:r>
            <a:r>
              <a:rPr sz="2000" dirty="0"/>
              <a:t>to </a:t>
            </a:r>
            <a:r>
              <a:rPr sz="2000" spc="-10" dirty="0"/>
              <a:t>segment.</a:t>
            </a:r>
            <a:endParaRPr lang="fi-FI" sz="2000" spc="-10" dirty="0"/>
          </a:p>
          <a:p>
            <a:pPr marL="469900" marR="5080" lvl="1">
              <a:spcBef>
                <a:spcPts val="100"/>
              </a:spcBef>
              <a:spcAft>
                <a:spcPts val="600"/>
              </a:spcAft>
            </a:pPr>
            <a:r>
              <a:rPr sz="2000" spc="-10" dirty="0"/>
              <a:t>-</a:t>
            </a:r>
            <a:r>
              <a:rPr sz="2000" dirty="0"/>
              <a:t>&gt;</a:t>
            </a:r>
            <a:r>
              <a:rPr sz="2000" spc="-30" dirty="0"/>
              <a:t> </a:t>
            </a:r>
            <a:r>
              <a:rPr sz="2000" dirty="0"/>
              <a:t>results</a:t>
            </a:r>
            <a:r>
              <a:rPr sz="2000" spc="-25" dirty="0"/>
              <a:t> </a:t>
            </a:r>
            <a:r>
              <a:rPr lang="fi-FI" sz="2000" spc="-25" dirty="0"/>
              <a:t>in </a:t>
            </a:r>
            <a:r>
              <a:rPr sz="2000" dirty="0"/>
              <a:t>a</a:t>
            </a:r>
            <a:r>
              <a:rPr sz="2000" spc="-35" dirty="0"/>
              <a:t> </a:t>
            </a:r>
            <a:r>
              <a:rPr sz="2000" spc="-10" dirty="0"/>
              <a:t>binarized</a:t>
            </a:r>
            <a:r>
              <a:rPr sz="2000" spc="-40" dirty="0"/>
              <a:t> </a:t>
            </a:r>
            <a:r>
              <a:rPr sz="2000" spc="-10" dirty="0"/>
              <a:t>image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42D124B-4BA2-95B5-438F-C8F53F78DAC6}"/>
              </a:ext>
            </a:extLst>
          </p:cNvPr>
          <p:cNvGrpSpPr/>
          <p:nvPr/>
        </p:nvGrpSpPr>
        <p:grpSpPr>
          <a:xfrm>
            <a:off x="8991600" y="590912"/>
            <a:ext cx="2447925" cy="5581288"/>
            <a:chOff x="8991600" y="590912"/>
            <a:chExt cx="2447925" cy="5581288"/>
          </a:xfrm>
        </p:grpSpPr>
        <p:grpSp>
          <p:nvGrpSpPr>
            <p:cNvPr id="4" name="object 4"/>
            <p:cNvGrpSpPr/>
            <p:nvPr/>
          </p:nvGrpSpPr>
          <p:grpSpPr>
            <a:xfrm>
              <a:off x="8991600" y="590912"/>
              <a:ext cx="2447925" cy="5577205"/>
              <a:chOff x="8906256" y="681227"/>
              <a:chExt cx="2447925" cy="5577205"/>
            </a:xfrm>
          </p:grpSpPr>
          <p:pic>
            <p:nvPicPr>
              <p:cNvPr id="5" name="object 5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915400" y="681227"/>
                <a:ext cx="2438400" cy="2419350"/>
              </a:xfrm>
              <a:prstGeom prst="rect">
                <a:avLst/>
              </a:prstGeom>
            </p:spPr>
          </p:pic>
          <p:pic>
            <p:nvPicPr>
              <p:cNvPr id="6" name="object 6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906256" y="3838955"/>
                <a:ext cx="2438400" cy="2419350"/>
              </a:xfrm>
              <a:prstGeom prst="rect">
                <a:avLst/>
              </a:prstGeom>
            </p:spPr>
          </p:pic>
          <p:sp>
            <p:nvSpPr>
              <p:cNvPr id="7" name="object 7"/>
              <p:cNvSpPr/>
              <p:nvPr/>
            </p:nvSpPr>
            <p:spPr>
              <a:xfrm>
                <a:off x="10069830" y="3100323"/>
                <a:ext cx="114300" cy="738505"/>
              </a:xfrm>
              <a:custGeom>
                <a:avLst/>
                <a:gdLst/>
                <a:ahLst/>
                <a:cxnLst/>
                <a:rect l="l" t="t" r="r" b="b"/>
                <a:pathLst>
                  <a:path w="114300" h="738504">
                    <a:moveTo>
                      <a:pt x="0" y="623443"/>
                    </a:moveTo>
                    <a:lnTo>
                      <a:pt x="55625" y="738377"/>
                    </a:lnTo>
                    <a:lnTo>
                      <a:pt x="104717" y="643382"/>
                    </a:lnTo>
                    <a:lnTo>
                      <a:pt x="75946" y="643382"/>
                    </a:lnTo>
                    <a:lnTo>
                      <a:pt x="37846" y="643001"/>
                    </a:lnTo>
                    <a:lnTo>
                      <a:pt x="38091" y="623908"/>
                    </a:lnTo>
                    <a:lnTo>
                      <a:pt x="0" y="623443"/>
                    </a:lnTo>
                    <a:close/>
                  </a:path>
                  <a:path w="114300" h="738504">
                    <a:moveTo>
                      <a:pt x="38091" y="623908"/>
                    </a:moveTo>
                    <a:lnTo>
                      <a:pt x="37846" y="643001"/>
                    </a:lnTo>
                    <a:lnTo>
                      <a:pt x="75946" y="643382"/>
                    </a:lnTo>
                    <a:lnTo>
                      <a:pt x="76190" y="624374"/>
                    </a:lnTo>
                    <a:lnTo>
                      <a:pt x="38091" y="623908"/>
                    </a:lnTo>
                    <a:close/>
                  </a:path>
                  <a:path w="114300" h="738504">
                    <a:moveTo>
                      <a:pt x="76190" y="624374"/>
                    </a:moveTo>
                    <a:lnTo>
                      <a:pt x="75946" y="643382"/>
                    </a:lnTo>
                    <a:lnTo>
                      <a:pt x="104717" y="643382"/>
                    </a:lnTo>
                    <a:lnTo>
                      <a:pt x="114300" y="624839"/>
                    </a:lnTo>
                    <a:lnTo>
                      <a:pt x="76190" y="624374"/>
                    </a:lnTo>
                    <a:close/>
                  </a:path>
                  <a:path w="114300" h="738504">
                    <a:moveTo>
                      <a:pt x="46100" y="0"/>
                    </a:moveTo>
                    <a:lnTo>
                      <a:pt x="38091" y="623908"/>
                    </a:lnTo>
                    <a:lnTo>
                      <a:pt x="76190" y="624374"/>
                    </a:lnTo>
                    <a:lnTo>
                      <a:pt x="84200" y="508"/>
                    </a:lnTo>
                    <a:lnTo>
                      <a:pt x="46100" y="0"/>
                    </a:lnTo>
                    <a:close/>
                  </a:path>
                </a:pathLst>
              </a:custGeom>
              <a:solidFill>
                <a:srgbClr val="EC7C3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6C0B9BB-227A-7213-9C09-82D624CCE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91600" y="3743289"/>
              <a:ext cx="2438400" cy="2428911"/>
            </a:xfrm>
            <a:prstGeom prst="rect">
              <a:avLst/>
            </a:prstGeom>
          </p:spPr>
        </p:pic>
      </p:grpSp>
      <p:pic>
        <p:nvPicPr>
          <p:cNvPr id="8" name="object 3">
            <a:extLst>
              <a:ext uri="{FF2B5EF4-FFF2-40B4-BE49-F238E27FC236}">
                <a16:creationId xmlns:a16="http://schemas.microsoft.com/office/drawing/2014/main" id="{71DE5B48-979C-83A3-391C-FFB29A2E58CF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24982" y="4439447"/>
            <a:ext cx="4321991" cy="20474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038FB3-E765-C06F-0E3E-E24642504A1E}"/>
              </a:ext>
            </a:extLst>
          </p:cNvPr>
          <p:cNvSpPr txBox="1"/>
          <p:nvPr/>
        </p:nvSpPr>
        <p:spPr>
          <a:xfrm>
            <a:off x="2587095" y="632173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histogram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0E883C7-F24C-BF37-8510-20104F64233B}"/>
              </a:ext>
            </a:extLst>
          </p:cNvPr>
          <p:cNvCxnSpPr>
            <a:cxnSpLocks/>
          </p:cNvCxnSpPr>
          <p:nvPr/>
        </p:nvCxnSpPr>
        <p:spPr>
          <a:xfrm>
            <a:off x="3213191" y="4439447"/>
            <a:ext cx="1" cy="150698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0B06C66-AEA3-EC4B-A503-950EA97262DE}"/>
              </a:ext>
            </a:extLst>
          </p:cNvPr>
          <p:cNvSpPr txBox="1"/>
          <p:nvPr/>
        </p:nvSpPr>
        <p:spPr>
          <a:xfrm>
            <a:off x="3565542" y="4588412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5461"/>
                </a:solidFill>
              </a:rPr>
              <a:t>foreground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34F3C9-43AD-D41A-83A0-47FE0FD61842}"/>
              </a:ext>
            </a:extLst>
          </p:cNvPr>
          <p:cNvSpPr txBox="1"/>
          <p:nvPr/>
        </p:nvSpPr>
        <p:spPr>
          <a:xfrm>
            <a:off x="1600200" y="4588412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5461"/>
                </a:solidFill>
              </a:rPr>
              <a:t>background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0361"/>
            <a:ext cx="98806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Manual</a:t>
            </a:r>
            <a:r>
              <a:rPr spc="-175" dirty="0"/>
              <a:t> </a:t>
            </a:r>
            <a:r>
              <a:rPr spc="-25" dirty="0"/>
              <a:t>thresholding</a:t>
            </a:r>
            <a:r>
              <a:rPr spc="-150" dirty="0"/>
              <a:t> </a:t>
            </a:r>
            <a:r>
              <a:rPr dirty="0"/>
              <a:t>vs.</a:t>
            </a:r>
            <a:r>
              <a:rPr spc="-170" dirty="0"/>
              <a:t> </a:t>
            </a:r>
            <a:r>
              <a:rPr spc="-50" dirty="0"/>
              <a:t>auto-</a:t>
            </a:r>
            <a:r>
              <a:rPr spc="-10" dirty="0"/>
              <a:t>thresholding</a:t>
            </a: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0690" y="1768820"/>
            <a:ext cx="3237535" cy="153372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6476" y="4322317"/>
            <a:ext cx="45459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33"/>
                </a:solidFill>
                <a:latin typeface="Arial"/>
                <a:cs typeface="Arial"/>
              </a:rPr>
              <a:t>Manual</a:t>
            </a:r>
            <a:r>
              <a:rPr sz="1800" b="1" spc="-3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33"/>
                </a:solidFill>
                <a:latin typeface="Arial"/>
                <a:cs typeface="Arial"/>
              </a:rPr>
              <a:t>methods</a:t>
            </a:r>
            <a:r>
              <a:rPr sz="1800" b="1" spc="-2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33"/>
                </a:solidFill>
                <a:latin typeface="Arial"/>
                <a:cs typeface="Arial"/>
              </a:rPr>
              <a:t>have</a:t>
            </a:r>
            <a:r>
              <a:rPr sz="1800" b="1" spc="-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33"/>
                </a:solidFill>
                <a:latin typeface="Arial"/>
                <a:cs typeface="Arial"/>
              </a:rPr>
              <a:t>several</a:t>
            </a:r>
            <a:r>
              <a:rPr sz="1800" b="1" spc="-2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33"/>
                </a:solidFill>
                <a:latin typeface="Arial"/>
                <a:cs typeface="Arial"/>
              </a:rPr>
              <a:t>limitations: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6476" y="4704842"/>
            <a:ext cx="4803775" cy="1772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high</a:t>
            </a:r>
            <a:r>
              <a:rPr sz="1800" spc="-3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user</a:t>
            </a:r>
            <a:r>
              <a:rPr sz="1800" spc="-20" dirty="0">
                <a:solidFill>
                  <a:srgbClr val="333333"/>
                </a:solidFill>
                <a:latin typeface="Arial"/>
                <a:cs typeface="Arial"/>
              </a:rPr>
              <a:t> bias</a:t>
            </a:r>
            <a:endParaRPr sz="1800" dirty="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no/low</a:t>
            </a:r>
            <a:r>
              <a:rPr sz="1800" spc="-3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reproducibility</a:t>
            </a:r>
            <a:endParaRPr sz="1800" dirty="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tedious</a:t>
            </a:r>
            <a:r>
              <a:rPr sz="1800" spc="2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and</a:t>
            </a:r>
            <a:r>
              <a:rPr sz="1800" spc="2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time-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consuming</a:t>
            </a:r>
            <a:r>
              <a:rPr sz="1800" spc="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fiddling-around</a:t>
            </a:r>
            <a:endParaRPr sz="1800" dirty="0">
              <a:latin typeface="Arial"/>
              <a:cs typeface="Arial"/>
            </a:endParaRPr>
          </a:p>
          <a:p>
            <a:pPr marL="354965">
              <a:lnSpc>
                <a:spcPct val="100000"/>
              </a:lnSpc>
            </a:pP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finding</a:t>
            </a:r>
            <a:r>
              <a:rPr sz="1800" spc="-2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an</a:t>
            </a:r>
            <a:r>
              <a:rPr sz="1800" spc="-2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"appropriate"</a:t>
            </a:r>
            <a:r>
              <a:rPr sz="1800" spc="-3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cut-off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 value</a:t>
            </a:r>
            <a:endParaRPr sz="1800" dirty="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AutoNum type="arabicPeriod" startAt="4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incompatibility</a:t>
            </a:r>
            <a:r>
              <a:rPr sz="1800" spc="-5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with</a:t>
            </a:r>
            <a:r>
              <a:rPr sz="1800" spc="-4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automatic</a:t>
            </a:r>
            <a:r>
              <a:rPr sz="1800" spc="-4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processing</a:t>
            </a:r>
            <a:endParaRPr sz="1800" dirty="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800"/>
              </a:spcBef>
              <a:buAutoNum type="arabicPeriod" startAt="4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high</a:t>
            </a:r>
            <a:r>
              <a:rPr sz="1800" spc="-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intra-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and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 inter-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user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 variability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39483" y="1593341"/>
            <a:ext cx="4258056" cy="208406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869940" y="4322317"/>
            <a:ext cx="40303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3333"/>
                </a:solidFill>
                <a:latin typeface="Arial"/>
                <a:cs typeface="Arial"/>
              </a:rPr>
              <a:t>Benefits</a:t>
            </a:r>
            <a:r>
              <a:rPr sz="1800" b="1" spc="-7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33"/>
                </a:solidFill>
                <a:latin typeface="Arial"/>
                <a:cs typeface="Arial"/>
              </a:rPr>
              <a:t>of</a:t>
            </a:r>
            <a:r>
              <a:rPr sz="1800" b="1" spc="-12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33"/>
                </a:solidFill>
                <a:latin typeface="Arial"/>
                <a:cs typeface="Arial"/>
              </a:rPr>
              <a:t>Automated</a:t>
            </a:r>
            <a:r>
              <a:rPr sz="1800" b="1" spc="-7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33"/>
                </a:solidFill>
                <a:latin typeface="Arial"/>
                <a:cs typeface="Arial"/>
              </a:rPr>
              <a:t>Segmentation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69940" y="4704842"/>
            <a:ext cx="5902325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237490" indent="-34226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no</a:t>
            </a:r>
            <a:r>
              <a:rPr sz="1800" spc="-2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user</a:t>
            </a:r>
            <a:r>
              <a:rPr sz="1800" spc="-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bias</a:t>
            </a:r>
            <a:r>
              <a:rPr sz="1800" spc="-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during</a:t>
            </a:r>
            <a:r>
              <a:rPr sz="1800" spc="-2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thresholding</a:t>
            </a:r>
            <a:r>
              <a:rPr sz="1800" spc="-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(algorithm</a:t>
            </a:r>
            <a:r>
              <a:rPr sz="1800" spc="-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selection bias?)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fully</a:t>
            </a: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reproducible</a:t>
            </a:r>
            <a:r>
              <a:rPr sz="1800" spc="-2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(on</a:t>
            </a: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the</a:t>
            </a: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same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image</a:t>
            </a:r>
            <a:r>
              <a:rPr sz="1800" spc="-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they</a:t>
            </a: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will</a:t>
            </a: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always</a:t>
            </a:r>
            <a:endParaRPr sz="18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lead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to the</a:t>
            </a: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same</a:t>
            </a: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binarization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 result)</a:t>
            </a:r>
            <a:endParaRPr sz="1800">
              <a:latin typeface="Arial"/>
              <a:cs typeface="Arial"/>
            </a:endParaRPr>
          </a:p>
          <a:p>
            <a:pPr marL="354965" marR="5080" indent="-342265">
              <a:lnSpc>
                <a:spcPct val="100000"/>
              </a:lnSpc>
              <a:buAutoNum type="arabicPeriod" startAt="3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objectively</a:t>
            </a:r>
            <a:r>
              <a:rPr sz="1800" spc="-3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determined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 cut-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off</a:t>
            </a: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values</a:t>
            </a:r>
            <a:r>
              <a:rPr sz="1800" spc="-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to</a:t>
            </a: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minimize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333333"/>
                </a:solidFill>
                <a:latin typeface="Arial"/>
                <a:cs typeface="Arial"/>
              </a:rPr>
              <a:t>some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variability</a:t>
            </a:r>
            <a:r>
              <a:rPr sz="1800" spc="-4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in</a:t>
            </a: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images</a:t>
            </a:r>
            <a:r>
              <a:rPr sz="1800" spc="-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being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 compared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AutoNum type="arabicPeriod" startAt="3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they</a:t>
            </a: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are fast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(no fiddling)</a:t>
            </a:r>
            <a:r>
              <a:rPr sz="1800" spc="-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and</a:t>
            </a: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can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be</a:t>
            </a:r>
            <a:r>
              <a:rPr sz="1800" spc="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automated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CDAA83-7BB2-2470-0942-393896291B67}"/>
              </a:ext>
            </a:extLst>
          </p:cNvPr>
          <p:cNvSpPr txBox="1"/>
          <p:nvPr/>
        </p:nvSpPr>
        <p:spPr>
          <a:xfrm>
            <a:off x="2180575" y="3258433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histogram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0361"/>
            <a:ext cx="754126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Global</a:t>
            </a:r>
            <a:r>
              <a:rPr spc="-175" dirty="0"/>
              <a:t> </a:t>
            </a:r>
            <a:r>
              <a:rPr dirty="0"/>
              <a:t>/</a:t>
            </a:r>
            <a:r>
              <a:rPr spc="-190" dirty="0"/>
              <a:t> </a:t>
            </a:r>
            <a:r>
              <a:rPr dirty="0"/>
              <a:t>local</a:t>
            </a:r>
            <a:r>
              <a:rPr lang="fi-FI" spc="-175" dirty="0"/>
              <a:t> </a:t>
            </a:r>
            <a:r>
              <a:rPr spc="-15" dirty="0"/>
              <a:t>thresholding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3400" y="1992220"/>
            <a:ext cx="4798059" cy="4082527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>
              <a:spcBef>
                <a:spcPts val="434"/>
              </a:spcBef>
            </a:pPr>
            <a:r>
              <a:rPr sz="20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Global</a:t>
            </a:r>
            <a:r>
              <a:rPr sz="2000" u="heavy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thresholding </a:t>
            </a:r>
            <a:endParaRPr lang="fi-FI" sz="2000" u="heavy" dirty="0">
              <a:uFill>
                <a:solidFill>
                  <a:srgbClr val="000000"/>
                </a:solidFill>
              </a:uFill>
              <a:latin typeface="Arial"/>
              <a:cs typeface="Arial"/>
            </a:endParaRPr>
          </a:p>
          <a:p>
            <a:pPr marL="355600" marR="5080" indent="-342900">
              <a:spcBef>
                <a:spcPts val="434"/>
              </a:spcBef>
              <a:buFont typeface="Arial" panose="020B0604020202020204" pitchFamily="34" charset="0"/>
              <a:buChar char="•"/>
            </a:pPr>
            <a:r>
              <a:rPr lang="fi-FI" sz="2000" dirty="0">
                <a:latin typeface="Arial"/>
                <a:cs typeface="Arial"/>
              </a:rPr>
              <a:t>C</a:t>
            </a:r>
            <a:r>
              <a:rPr sz="2000" dirty="0" err="1">
                <a:latin typeface="Arial"/>
                <a:cs typeface="Arial"/>
              </a:rPr>
              <a:t>hoos</a:t>
            </a:r>
            <a:r>
              <a:rPr lang="fi-FI" sz="2000" dirty="0">
                <a:latin typeface="Arial"/>
                <a:cs typeface="Arial"/>
              </a:rPr>
              <a:t>es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general cut-off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value</a:t>
            </a:r>
            <a:r>
              <a:rPr lang="fi-FI" sz="2000" spc="-10" dirty="0">
                <a:latin typeface="Arial"/>
                <a:cs typeface="Arial"/>
              </a:rPr>
              <a:t> for </a:t>
            </a:r>
            <a:r>
              <a:rPr lang="fi-FI" sz="2000" spc="-10" dirty="0" err="1">
                <a:latin typeface="Arial"/>
                <a:cs typeface="Arial"/>
              </a:rPr>
              <a:t>the</a:t>
            </a:r>
            <a:r>
              <a:rPr lang="fi-FI" sz="2000" spc="-10" dirty="0">
                <a:latin typeface="Arial"/>
                <a:cs typeface="Arial"/>
              </a:rPr>
              <a:t> </a:t>
            </a:r>
            <a:r>
              <a:rPr lang="fi-FI" sz="2000" spc="-10" dirty="0" err="1">
                <a:latin typeface="Arial"/>
                <a:cs typeface="Arial"/>
              </a:rPr>
              <a:t>whole</a:t>
            </a:r>
            <a:r>
              <a:rPr lang="fi-FI" sz="2000" spc="-10" dirty="0">
                <a:latin typeface="Arial"/>
                <a:cs typeface="Arial"/>
              </a:rPr>
              <a:t> image</a:t>
            </a:r>
            <a:r>
              <a:rPr sz="2000" spc="-10" dirty="0">
                <a:latin typeface="Arial"/>
                <a:cs typeface="Arial"/>
              </a:rPr>
              <a:t> </a:t>
            </a:r>
            <a:endParaRPr lang="fi-FI" sz="2000" spc="-10" dirty="0">
              <a:latin typeface="Arial"/>
              <a:cs typeface="Arial"/>
            </a:endParaRPr>
          </a:p>
          <a:p>
            <a:pPr marL="355600" marR="5080" indent="-342900">
              <a:spcBef>
                <a:spcPts val="434"/>
              </a:spcBef>
              <a:buFont typeface="Arial" panose="020B0604020202020204" pitchFamily="34" charset="0"/>
              <a:buChar char="•"/>
            </a:pPr>
            <a:r>
              <a:rPr sz="2000" dirty="0">
                <a:latin typeface="Arial"/>
                <a:cs typeface="Arial"/>
              </a:rPr>
              <a:t>Works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well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if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all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portions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image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have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same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quality</a:t>
            </a:r>
            <a:r>
              <a:rPr lang="fi-FI" sz="2000" spc="-15" dirty="0">
                <a:latin typeface="Arial"/>
                <a:cs typeface="Arial"/>
              </a:rPr>
              <a:t>, </a:t>
            </a:r>
            <a:r>
              <a:rPr sz="2000" dirty="0">
                <a:latin typeface="Arial"/>
                <a:cs typeface="Arial"/>
              </a:rPr>
              <a:t>signal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noise/background,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all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particles/objects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have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similar </a:t>
            </a:r>
            <a:r>
              <a:rPr sz="2000" dirty="0">
                <a:latin typeface="Arial"/>
                <a:cs typeface="Arial"/>
              </a:rPr>
              <a:t>signal </a:t>
            </a:r>
            <a:r>
              <a:rPr sz="2000" spc="-10" dirty="0">
                <a:latin typeface="Arial"/>
                <a:cs typeface="Arial"/>
              </a:rPr>
              <a:t>levels.</a:t>
            </a:r>
            <a:endParaRPr sz="2400" dirty="0">
              <a:latin typeface="Arial"/>
              <a:cs typeface="Arial"/>
            </a:endParaRPr>
          </a:p>
          <a:p>
            <a:pPr marL="12700" marR="86995">
              <a:spcBef>
                <a:spcPts val="1800"/>
              </a:spcBef>
            </a:pPr>
            <a:r>
              <a:rPr sz="20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Local</a:t>
            </a:r>
            <a:r>
              <a:rPr sz="2000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thresholding</a:t>
            </a:r>
            <a:r>
              <a:rPr sz="2000" spc="-10" dirty="0">
                <a:latin typeface="Arial"/>
                <a:cs typeface="Arial"/>
              </a:rPr>
              <a:t> </a:t>
            </a:r>
            <a:endParaRPr lang="fi-FI" sz="2000" spc="-10" dirty="0">
              <a:latin typeface="Arial"/>
              <a:cs typeface="Arial"/>
            </a:endParaRPr>
          </a:p>
          <a:p>
            <a:pPr marL="355600" marR="86995" indent="-342900">
              <a:buFont typeface="Arial" panose="020B0604020202020204" pitchFamily="34" charset="0"/>
              <a:buChar char="•"/>
            </a:pPr>
            <a:r>
              <a:rPr lang="fi-FI" sz="2000" dirty="0">
                <a:latin typeface="Arial"/>
                <a:cs typeface="Arial"/>
              </a:rPr>
              <a:t>C</a:t>
            </a:r>
            <a:r>
              <a:rPr sz="2000" dirty="0" err="1">
                <a:latin typeface="Arial"/>
                <a:cs typeface="Arial"/>
              </a:rPr>
              <a:t>omputed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for each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pixel according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 </a:t>
            </a:r>
            <a:r>
              <a:rPr sz="2000" spc="-25" dirty="0">
                <a:latin typeface="Arial"/>
                <a:cs typeface="Arial"/>
              </a:rPr>
              <a:t>the </a:t>
            </a:r>
            <a:r>
              <a:rPr sz="2000" dirty="0">
                <a:latin typeface="Arial"/>
                <a:cs typeface="Arial"/>
              </a:rPr>
              <a:t>image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characteristics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within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window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radius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around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it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64B8E6A-DB34-F2D8-A8FA-630787379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1" y="1805232"/>
            <a:ext cx="6486292" cy="362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DFAF1C-9FEA-8E5C-CFB4-2F7AC96C0F0D}"/>
              </a:ext>
            </a:extLst>
          </p:cNvPr>
          <p:cNvSpPr txBox="1"/>
          <p:nvPr/>
        </p:nvSpPr>
        <p:spPr>
          <a:xfrm>
            <a:off x="10287000" y="5577547"/>
            <a:ext cx="2362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Uchida et al. (2013). </a:t>
            </a: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 2.5 </a:t>
            </a:r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Segmentation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2236723"/>
            <a:ext cx="8571230" cy="19595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800" dirty="0">
                <a:latin typeface="Arial"/>
                <a:cs typeface="Arial"/>
              </a:rPr>
              <a:t>Which</a:t>
            </a:r>
            <a:r>
              <a:rPr lang="en-US" sz="1800" spc="-1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segmentation</a:t>
            </a:r>
            <a:r>
              <a:rPr lang="en-US" sz="1800" spc="-2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should</a:t>
            </a:r>
            <a:r>
              <a:rPr lang="en-US" sz="1800" spc="-2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I</a:t>
            </a:r>
            <a:r>
              <a:rPr lang="en-US" sz="1800" spc="-1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use?</a:t>
            </a:r>
            <a:r>
              <a:rPr lang="en-US" sz="1800" spc="-45" dirty="0">
                <a:latin typeface="Arial"/>
                <a:cs typeface="Arial"/>
              </a:rPr>
              <a:t> </a:t>
            </a:r>
            <a:r>
              <a:rPr lang="en-US" sz="1800" spc="-20" dirty="0">
                <a:latin typeface="Arial"/>
                <a:cs typeface="Arial"/>
              </a:rPr>
              <a:t>Try! </a:t>
            </a:r>
          </a:p>
          <a:p>
            <a:pPr marL="12700">
              <a:spcBef>
                <a:spcPts val="100"/>
              </a:spcBef>
            </a:pPr>
            <a:r>
              <a:rPr lang="en-US" i="1" spc="-20" dirty="0">
                <a:solidFill>
                  <a:srgbClr val="8FAADC"/>
                </a:solidFill>
                <a:latin typeface="Arial"/>
                <a:cs typeface="Arial"/>
              </a:rPr>
              <a:t>	Open image: Image8-nuclei-high-contrast-crop</a:t>
            </a:r>
          </a:p>
          <a:p>
            <a:pPr marL="12700">
              <a:spcBef>
                <a:spcPts val="100"/>
              </a:spcBef>
            </a:pPr>
            <a:r>
              <a:rPr lang="en-US" sz="1800" i="1" spc="-20" dirty="0">
                <a:solidFill>
                  <a:srgbClr val="8FAADC"/>
                </a:solidFill>
                <a:latin typeface="Arial"/>
                <a:cs typeface="Arial"/>
              </a:rPr>
              <a:t>	</a:t>
            </a:r>
            <a:r>
              <a:rPr lang="en-US" sz="1800" i="1" spc="-100" dirty="0">
                <a:solidFill>
                  <a:srgbClr val="8FAADC"/>
                </a:solidFill>
                <a:latin typeface="Arial"/>
                <a:cs typeface="Arial"/>
              </a:rPr>
              <a:t>Image</a:t>
            </a:r>
            <a:r>
              <a:rPr lang="en-US" sz="1800" i="1" spc="-7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lang="en-US" sz="1800" i="1" spc="-5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spc="-75" dirty="0">
                <a:solidFill>
                  <a:srgbClr val="8FAADC"/>
                </a:solidFill>
                <a:latin typeface="Arial"/>
                <a:cs typeface="Arial"/>
              </a:rPr>
              <a:t>Adjust</a:t>
            </a:r>
            <a:r>
              <a:rPr lang="en-US" sz="1800" i="1" spc="-8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lang="en-US" sz="1800" i="1" spc="-6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spc="-85" dirty="0">
                <a:solidFill>
                  <a:srgbClr val="8FAADC"/>
                </a:solidFill>
                <a:latin typeface="Arial"/>
                <a:cs typeface="Arial"/>
              </a:rPr>
              <a:t>Threshold…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00" dirty="0">
              <a:latin typeface="Arial"/>
              <a:cs typeface="Arial"/>
            </a:endParaRPr>
          </a:p>
          <a:p>
            <a:pPr marL="12700" marR="3192780">
              <a:lnSpc>
                <a:spcPts val="1730"/>
              </a:lnSpc>
            </a:pPr>
            <a:r>
              <a:rPr sz="1800" dirty="0">
                <a:latin typeface="Arial"/>
                <a:cs typeface="Arial"/>
              </a:rPr>
              <a:t>More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information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about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global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thresholding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methods </a:t>
            </a:r>
            <a:r>
              <a:rPr sz="18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3"/>
              </a:rPr>
              <a:t>http://imagej.net/Auto_Threshold#Available_methods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2333BE-A6AF-75CE-19AB-3274C02E25D4}"/>
              </a:ext>
            </a:extLst>
          </p:cNvPr>
          <p:cNvSpPr txBox="1"/>
          <p:nvPr/>
        </p:nvSpPr>
        <p:spPr>
          <a:xfrm>
            <a:off x="831106" y="4926731"/>
            <a:ext cx="105297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pc="-85" dirty="0">
                <a:solidFill>
                  <a:schemeClr val="tx1"/>
                </a:solidFill>
                <a:latin typeface="Arial"/>
                <a:cs typeface="Arial"/>
              </a:rPr>
              <a:t>Apply a threshold on your image: </a:t>
            </a:r>
            <a:r>
              <a:rPr lang="en-US" i="1" spc="-85" dirty="0">
                <a:solidFill>
                  <a:srgbClr val="8FAADC"/>
                </a:solidFill>
                <a:latin typeface="Arial"/>
                <a:cs typeface="Arial"/>
              </a:rPr>
              <a:t>Image </a:t>
            </a:r>
            <a:r>
              <a:rPr lang="en-US" sz="18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lang="en-US" sz="1800" i="1" spc="-5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spc="-75" dirty="0">
                <a:solidFill>
                  <a:srgbClr val="8FAADC"/>
                </a:solidFill>
                <a:latin typeface="Arial"/>
                <a:cs typeface="Arial"/>
              </a:rPr>
              <a:t>Adjust</a:t>
            </a:r>
            <a:r>
              <a:rPr lang="en-US" sz="1800" i="1" spc="-8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lang="en-US" sz="1800" i="1" spc="-6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i="1" spc="-85" dirty="0">
                <a:solidFill>
                  <a:srgbClr val="8FAADC"/>
                </a:solidFill>
                <a:latin typeface="Arial"/>
                <a:cs typeface="Arial"/>
              </a:rPr>
              <a:t>Threshold.. </a:t>
            </a:r>
            <a:r>
              <a:rPr lang="en-US" i="1" spc="-85" dirty="0">
                <a:solidFill>
                  <a:srgbClr val="8FAADC"/>
                </a:solidFill>
                <a:latin typeface="Arial"/>
                <a:cs typeface="Arial"/>
              </a:rPr>
              <a:t>Choose your favorite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C1C311-D85B-48CB-8AD8-6B54753508C3}"/>
              </a:ext>
            </a:extLst>
          </p:cNvPr>
          <p:cNvSpPr txBox="1"/>
          <p:nvPr/>
        </p:nvSpPr>
        <p:spPr>
          <a:xfrm>
            <a:off x="4724400" y="5320681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27100">
              <a:lnSpc>
                <a:spcPct val="100000"/>
              </a:lnSpc>
              <a:spcBef>
                <a:spcPts val="545"/>
              </a:spcBef>
            </a:pPr>
            <a:r>
              <a:rPr lang="en-US" spc="-10" dirty="0"/>
              <a:t>-</a:t>
            </a:r>
            <a:r>
              <a:rPr lang="en-US" dirty="0"/>
              <a:t>&gt;</a:t>
            </a:r>
            <a:r>
              <a:rPr lang="en-US" spc="-30" dirty="0"/>
              <a:t> </a:t>
            </a:r>
            <a:r>
              <a:rPr lang="en-US" dirty="0"/>
              <a:t>results</a:t>
            </a:r>
            <a:r>
              <a:rPr lang="en-US" spc="-25" dirty="0"/>
              <a:t> </a:t>
            </a:r>
            <a:r>
              <a:rPr lang="en-US" dirty="0"/>
              <a:t>a</a:t>
            </a:r>
            <a:r>
              <a:rPr lang="en-US" spc="-35" dirty="0"/>
              <a:t> </a:t>
            </a:r>
            <a:r>
              <a:rPr lang="en-US" spc="-10" dirty="0"/>
              <a:t>binarized</a:t>
            </a:r>
            <a:r>
              <a:rPr lang="en-US" spc="-40" dirty="0"/>
              <a:t> </a:t>
            </a:r>
            <a:r>
              <a:rPr lang="en-US" spc="-10" dirty="0"/>
              <a:t>image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610361"/>
            <a:ext cx="548386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Binary</a:t>
            </a:r>
            <a:r>
              <a:rPr spc="-245" dirty="0"/>
              <a:t> </a:t>
            </a:r>
            <a:r>
              <a:rPr lang="en-US" spc="-20" dirty="0"/>
              <a:t>operations</a:t>
            </a:r>
            <a:endParaRPr spc="-20" dirty="0"/>
          </a:p>
        </p:txBody>
      </p:sp>
      <p:sp>
        <p:nvSpPr>
          <p:cNvPr id="3" name="object 3"/>
          <p:cNvSpPr txBox="1"/>
          <p:nvPr/>
        </p:nvSpPr>
        <p:spPr>
          <a:xfrm>
            <a:off x="7727430" y="4114800"/>
            <a:ext cx="4829450" cy="96116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fi-FI" sz="2000" i="1" dirty="0">
              <a:solidFill>
                <a:schemeClr val="accent1">
                  <a:lumMod val="60000"/>
                  <a:lumOff val="40000"/>
                </a:schemeClr>
              </a:solidFill>
              <a:latin typeface="Calibri"/>
              <a:cs typeface="Calibri"/>
            </a:endParaRPr>
          </a:p>
          <a:p>
            <a:pPr marL="12700">
              <a:spcBef>
                <a:spcPts val="95"/>
              </a:spcBef>
            </a:pPr>
            <a:r>
              <a:rPr lang="en-GB" sz="2000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image15_nuclei-low-contrast-binary</a:t>
            </a:r>
          </a:p>
          <a:p>
            <a:pPr marL="12700">
              <a:spcBef>
                <a:spcPts val="95"/>
              </a:spcBef>
            </a:pPr>
            <a:r>
              <a:rPr lang="en-GB" sz="2000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Process</a:t>
            </a:r>
            <a:r>
              <a:rPr lang="en-GB" sz="2000" i="1" spc="-3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GB" sz="2000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›</a:t>
            </a:r>
            <a:r>
              <a:rPr lang="en-GB" sz="2000" i="1" spc="-45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GB" sz="2000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Binary</a:t>
            </a:r>
            <a:r>
              <a:rPr lang="en-GB" sz="2000" i="1" spc="-45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GB" sz="2000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›</a:t>
            </a:r>
            <a:r>
              <a:rPr lang="en-GB" sz="2000" i="1" spc="-5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GB" sz="2000" i="1" spc="-1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Watershed</a:t>
            </a:r>
            <a:endParaRPr lang="en-GB" sz="2000" i="1" dirty="0">
              <a:solidFill>
                <a:schemeClr val="accent1">
                  <a:lumMod val="60000"/>
                  <a:lumOff val="4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" y="4072263"/>
            <a:ext cx="5697857" cy="209993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862841" y="2182093"/>
            <a:ext cx="3610226" cy="15517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Dilate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/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Erode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/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Open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/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Close</a:t>
            </a:r>
            <a:endParaRPr sz="2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i="1" spc="-114" dirty="0">
                <a:latin typeface="Arial"/>
                <a:cs typeface="Arial"/>
              </a:rPr>
              <a:t>Opening</a:t>
            </a:r>
            <a:r>
              <a:rPr sz="2000" i="1" spc="-100" dirty="0">
                <a:latin typeface="Arial"/>
                <a:cs typeface="Arial"/>
              </a:rPr>
              <a:t> </a:t>
            </a:r>
            <a:r>
              <a:rPr sz="2000" dirty="0">
                <a:latin typeface="Calibri"/>
                <a:cs typeface="Calibri"/>
              </a:rPr>
              <a:t>consists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erosion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followed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by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dilation.</a:t>
            </a:r>
            <a:endParaRPr sz="2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i="1" spc="-90" dirty="0">
                <a:latin typeface="Arial"/>
                <a:cs typeface="Arial"/>
              </a:rPr>
              <a:t>Closing</a:t>
            </a:r>
            <a:r>
              <a:rPr sz="2000" i="1" spc="190" dirty="0">
                <a:latin typeface="Arial"/>
                <a:cs typeface="Arial"/>
              </a:rPr>
              <a:t> </a:t>
            </a:r>
            <a:r>
              <a:rPr sz="2000" dirty="0">
                <a:latin typeface="Calibri"/>
                <a:cs typeface="Calibri"/>
              </a:rPr>
              <a:t>consists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dilation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followed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by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erosion</a:t>
            </a:r>
            <a:endParaRPr sz="2000" dirty="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27672" y="5122231"/>
            <a:ext cx="1525989" cy="159504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29515" y="5122231"/>
            <a:ext cx="1425279" cy="1595048"/>
          </a:xfrm>
          <a:prstGeom prst="rect">
            <a:avLst/>
          </a:prstGeom>
        </p:spPr>
      </p:pic>
      <p:grpSp>
        <p:nvGrpSpPr>
          <p:cNvPr id="12" name="object 6">
            <a:extLst>
              <a:ext uri="{FF2B5EF4-FFF2-40B4-BE49-F238E27FC236}">
                <a16:creationId xmlns:a16="http://schemas.microsoft.com/office/drawing/2014/main" id="{3B452055-11F7-7E23-41FA-9CBC7A15FAD9}"/>
              </a:ext>
            </a:extLst>
          </p:cNvPr>
          <p:cNvGrpSpPr/>
          <p:nvPr/>
        </p:nvGrpSpPr>
        <p:grpSpPr>
          <a:xfrm>
            <a:off x="10234120" y="0"/>
            <a:ext cx="1626039" cy="1198954"/>
            <a:chOff x="6015871" y="-14287"/>
            <a:chExt cx="3713479" cy="2738120"/>
          </a:xfrm>
        </p:grpSpPr>
        <p:pic>
          <p:nvPicPr>
            <p:cNvPr id="13" name="object 7">
              <a:extLst>
                <a:ext uri="{FF2B5EF4-FFF2-40B4-BE49-F238E27FC236}">
                  <a16:creationId xmlns:a16="http://schemas.microsoft.com/office/drawing/2014/main" id="{257EAB67-5B10-6B74-C02F-DBE8E1739546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15871" y="577771"/>
              <a:ext cx="2039348" cy="2145441"/>
            </a:xfrm>
            <a:prstGeom prst="rect">
              <a:avLst/>
            </a:prstGeom>
          </p:spPr>
        </p:pic>
        <p:pic>
          <p:nvPicPr>
            <p:cNvPr id="14" name="object 8">
              <a:extLst>
                <a:ext uri="{FF2B5EF4-FFF2-40B4-BE49-F238E27FC236}">
                  <a16:creationId xmlns:a16="http://schemas.microsoft.com/office/drawing/2014/main" id="{966298E4-EE09-B249-BA36-E420E3E3C93F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53933" y="186689"/>
              <a:ext cx="1798827" cy="454405"/>
            </a:xfrm>
            <a:prstGeom prst="rect">
              <a:avLst/>
            </a:prstGeom>
          </p:spPr>
        </p:pic>
        <p:sp>
          <p:nvSpPr>
            <p:cNvPr id="15" name="object 9">
              <a:extLst>
                <a:ext uri="{FF2B5EF4-FFF2-40B4-BE49-F238E27FC236}">
                  <a16:creationId xmlns:a16="http://schemas.microsoft.com/office/drawing/2014/main" id="{6777ADB3-CEFE-A269-5795-966B429344E2}"/>
                </a:ext>
              </a:extLst>
            </p:cNvPr>
            <p:cNvSpPr/>
            <p:nvPr/>
          </p:nvSpPr>
          <p:spPr>
            <a:xfrm>
              <a:off x="7704567" y="0"/>
              <a:ext cx="2010410" cy="1251585"/>
            </a:xfrm>
            <a:custGeom>
              <a:avLst/>
              <a:gdLst/>
              <a:ahLst/>
              <a:cxnLst/>
              <a:rect l="l" t="t" r="r" b="b"/>
              <a:pathLst>
                <a:path w="2010409" h="1251585">
                  <a:moveTo>
                    <a:pt x="586373" y="1251458"/>
                  </a:moveTo>
                  <a:lnTo>
                    <a:pt x="511189" y="1000378"/>
                  </a:lnTo>
                  <a:lnTo>
                    <a:pt x="458761" y="979490"/>
                  </a:lnTo>
                  <a:lnTo>
                    <a:pt x="408949" y="956850"/>
                  </a:lnTo>
                  <a:lnTo>
                    <a:pt x="361790" y="932552"/>
                  </a:lnTo>
                  <a:lnTo>
                    <a:pt x="317325" y="906692"/>
                  </a:lnTo>
                  <a:lnTo>
                    <a:pt x="275595" y="879364"/>
                  </a:lnTo>
                  <a:lnTo>
                    <a:pt x="236638" y="850661"/>
                  </a:lnTo>
                  <a:lnTo>
                    <a:pt x="200494" y="820679"/>
                  </a:lnTo>
                  <a:lnTo>
                    <a:pt x="167204" y="789512"/>
                  </a:lnTo>
                  <a:lnTo>
                    <a:pt x="136807" y="757253"/>
                  </a:lnTo>
                  <a:lnTo>
                    <a:pt x="109343" y="723999"/>
                  </a:lnTo>
                  <a:lnTo>
                    <a:pt x="84852" y="689842"/>
                  </a:lnTo>
                  <a:lnTo>
                    <a:pt x="63373" y="654877"/>
                  </a:lnTo>
                  <a:lnTo>
                    <a:pt x="44947" y="619199"/>
                  </a:lnTo>
                  <a:lnTo>
                    <a:pt x="29613" y="582902"/>
                  </a:lnTo>
                  <a:lnTo>
                    <a:pt x="17412" y="546081"/>
                  </a:lnTo>
                  <a:lnTo>
                    <a:pt x="8383" y="508829"/>
                  </a:lnTo>
                  <a:lnTo>
                    <a:pt x="0" y="433413"/>
                  </a:lnTo>
                  <a:lnTo>
                    <a:pt x="725" y="395437"/>
                  </a:lnTo>
                  <a:lnTo>
                    <a:pt x="4782" y="357408"/>
                  </a:lnTo>
                  <a:lnTo>
                    <a:pt x="12211" y="319422"/>
                  </a:lnTo>
                  <a:lnTo>
                    <a:pt x="23050" y="281571"/>
                  </a:lnTo>
                  <a:lnTo>
                    <a:pt x="37341" y="243951"/>
                  </a:lnTo>
                  <a:lnTo>
                    <a:pt x="55122" y="206655"/>
                  </a:lnTo>
                  <a:lnTo>
                    <a:pt x="76433" y="169779"/>
                  </a:lnTo>
                  <a:lnTo>
                    <a:pt x="101315" y="133417"/>
                  </a:lnTo>
                  <a:lnTo>
                    <a:pt x="129808" y="97663"/>
                  </a:lnTo>
                  <a:lnTo>
                    <a:pt x="157254" y="67472"/>
                  </a:lnTo>
                  <a:lnTo>
                    <a:pt x="186729" y="38585"/>
                  </a:lnTo>
                  <a:lnTo>
                    <a:pt x="218140" y="11019"/>
                  </a:lnTo>
                  <a:lnTo>
                    <a:pt x="232110" y="0"/>
                  </a:lnTo>
                </a:path>
                <a:path w="2010409" h="1251585">
                  <a:moveTo>
                    <a:pt x="1778464" y="0"/>
                  </a:moveTo>
                  <a:lnTo>
                    <a:pt x="1809689" y="25902"/>
                  </a:lnTo>
                  <a:lnTo>
                    <a:pt x="1842979" y="57069"/>
                  </a:lnTo>
                  <a:lnTo>
                    <a:pt x="1873377" y="89328"/>
                  </a:lnTo>
                  <a:lnTo>
                    <a:pt x="1900841" y="122582"/>
                  </a:lnTo>
                  <a:lnTo>
                    <a:pt x="1925332" y="156739"/>
                  </a:lnTo>
                  <a:lnTo>
                    <a:pt x="1946810" y="191704"/>
                  </a:lnTo>
                  <a:lnTo>
                    <a:pt x="1965236" y="227382"/>
                  </a:lnTo>
                  <a:lnTo>
                    <a:pt x="1980570" y="263679"/>
                  </a:lnTo>
                  <a:lnTo>
                    <a:pt x="1992771" y="300500"/>
                  </a:lnTo>
                  <a:lnTo>
                    <a:pt x="2001800" y="337752"/>
                  </a:lnTo>
                  <a:lnTo>
                    <a:pt x="2010184" y="413168"/>
                  </a:lnTo>
                  <a:lnTo>
                    <a:pt x="2009458" y="451144"/>
                  </a:lnTo>
                  <a:lnTo>
                    <a:pt x="2005401" y="489173"/>
                  </a:lnTo>
                  <a:lnTo>
                    <a:pt x="1997972" y="527159"/>
                  </a:lnTo>
                  <a:lnTo>
                    <a:pt x="1987133" y="565010"/>
                  </a:lnTo>
                  <a:lnTo>
                    <a:pt x="1972843" y="602630"/>
                  </a:lnTo>
                  <a:lnTo>
                    <a:pt x="1955062" y="639926"/>
                  </a:lnTo>
                  <a:lnTo>
                    <a:pt x="1933750" y="676802"/>
                  </a:lnTo>
                  <a:lnTo>
                    <a:pt x="1908868" y="713164"/>
                  </a:lnTo>
                  <a:lnTo>
                    <a:pt x="1880376" y="748919"/>
                  </a:lnTo>
                  <a:lnTo>
                    <a:pt x="1851726" y="780340"/>
                  </a:lnTo>
                  <a:lnTo>
                    <a:pt x="1820747" y="810437"/>
                  </a:lnTo>
                  <a:lnTo>
                    <a:pt x="1787544" y="839172"/>
                  </a:lnTo>
                  <a:lnTo>
                    <a:pt x="1752224" y="866512"/>
                  </a:lnTo>
                  <a:lnTo>
                    <a:pt x="1714891" y="892421"/>
                  </a:lnTo>
                  <a:lnTo>
                    <a:pt x="1675652" y="916866"/>
                  </a:lnTo>
                  <a:lnTo>
                    <a:pt x="1634614" y="939810"/>
                  </a:lnTo>
                  <a:lnTo>
                    <a:pt x="1591881" y="961219"/>
                  </a:lnTo>
                  <a:lnTo>
                    <a:pt x="1547560" y="981058"/>
                  </a:lnTo>
                  <a:lnTo>
                    <a:pt x="1501756" y="999293"/>
                  </a:lnTo>
                  <a:lnTo>
                    <a:pt x="1454576" y="1015888"/>
                  </a:lnTo>
                  <a:lnTo>
                    <a:pt x="1406126" y="1030809"/>
                  </a:lnTo>
                  <a:lnTo>
                    <a:pt x="1356511" y="1044021"/>
                  </a:lnTo>
                  <a:lnTo>
                    <a:pt x="1305837" y="1055489"/>
                  </a:lnTo>
                  <a:lnTo>
                    <a:pt x="1254211" y="1065177"/>
                  </a:lnTo>
                  <a:lnTo>
                    <a:pt x="1201737" y="1073052"/>
                  </a:lnTo>
                  <a:lnTo>
                    <a:pt x="1148523" y="1079079"/>
                  </a:lnTo>
                  <a:lnTo>
                    <a:pt x="1094673" y="1083222"/>
                  </a:lnTo>
                  <a:lnTo>
                    <a:pt x="1040295" y="1085446"/>
                  </a:lnTo>
                  <a:lnTo>
                    <a:pt x="985493" y="1085718"/>
                  </a:lnTo>
                  <a:lnTo>
                    <a:pt x="930374" y="1084001"/>
                  </a:lnTo>
                  <a:lnTo>
                    <a:pt x="875044" y="1080262"/>
                  </a:lnTo>
                  <a:lnTo>
                    <a:pt x="586373" y="125145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2B14C75D-2E1C-47AA-7E0B-D21DC71B2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846070"/>
            <a:ext cx="7543800" cy="202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BE34E1A-17DD-63FB-3A72-ADCAD76575DA}"/>
              </a:ext>
            </a:extLst>
          </p:cNvPr>
          <p:cNvGrpSpPr/>
          <p:nvPr/>
        </p:nvGrpSpPr>
        <p:grpSpPr>
          <a:xfrm>
            <a:off x="381000" y="304800"/>
            <a:ext cx="8079071" cy="6371748"/>
            <a:chOff x="3417252" y="224816"/>
            <a:chExt cx="8079071" cy="6371748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6904513B-D017-4112-7BAB-09E69E0DEDA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7252" y="224816"/>
              <a:ext cx="8079071" cy="6020923"/>
            </a:xfrm>
            <a:prstGeom prst="rect">
              <a:avLst/>
            </a:prstGeom>
          </p:spPr>
        </p:pic>
        <p:sp>
          <p:nvSpPr>
            <p:cNvPr id="5" name="object 25">
              <a:extLst>
                <a:ext uri="{FF2B5EF4-FFF2-40B4-BE49-F238E27FC236}">
                  <a16:creationId xmlns:a16="http://schemas.microsoft.com/office/drawing/2014/main" id="{79D50F54-5B84-D59D-43E8-211C6DF2451D}"/>
                </a:ext>
              </a:extLst>
            </p:cNvPr>
            <p:cNvSpPr/>
            <p:nvPr/>
          </p:nvSpPr>
          <p:spPr>
            <a:xfrm>
              <a:off x="3852035" y="6422067"/>
              <a:ext cx="1424305" cy="0"/>
            </a:xfrm>
            <a:custGeom>
              <a:avLst/>
              <a:gdLst/>
              <a:ahLst/>
              <a:cxnLst/>
              <a:rect l="l" t="t" r="r" b="b"/>
              <a:pathLst>
                <a:path w="1424304">
                  <a:moveTo>
                    <a:pt x="0" y="0"/>
                  </a:moveTo>
                  <a:lnTo>
                    <a:pt x="1423797" y="0"/>
                  </a:lnTo>
                </a:path>
              </a:pathLst>
            </a:custGeom>
            <a:ln w="12700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tx1"/>
                  </a:gs>
                </a:gsLst>
                <a:lin ang="10800000" scaled="1"/>
                <a:tileRect/>
              </a:gra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26">
              <a:extLst>
                <a:ext uri="{FF2B5EF4-FFF2-40B4-BE49-F238E27FC236}">
                  <a16:creationId xmlns:a16="http://schemas.microsoft.com/office/drawing/2014/main" id="{7F358945-F473-E13C-EB8E-AEE0131247FB}"/>
                </a:ext>
              </a:extLst>
            </p:cNvPr>
            <p:cNvSpPr txBox="1"/>
            <p:nvPr/>
          </p:nvSpPr>
          <p:spPr>
            <a:xfrm>
              <a:off x="3630292" y="6296844"/>
              <a:ext cx="14160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Calibri"/>
                  <a:cs typeface="Calibri"/>
                </a:rPr>
                <a:t>0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7" name="object 28">
              <a:extLst>
                <a:ext uri="{FF2B5EF4-FFF2-40B4-BE49-F238E27FC236}">
                  <a16:creationId xmlns:a16="http://schemas.microsoft.com/office/drawing/2014/main" id="{03E8A06C-67F6-6849-1CD3-BC86B63424AA}"/>
                </a:ext>
              </a:extLst>
            </p:cNvPr>
            <p:cNvSpPr txBox="1"/>
            <p:nvPr/>
          </p:nvSpPr>
          <p:spPr>
            <a:xfrm>
              <a:off x="9651639" y="6261842"/>
              <a:ext cx="147955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Calibri"/>
                  <a:cs typeface="Calibri"/>
                </a:rPr>
                <a:t>0,</a:t>
              </a:r>
              <a:r>
                <a:rPr sz="1800" spc="5" dirty="0">
                  <a:latin typeface="Calibri"/>
                  <a:cs typeface="Calibri"/>
                </a:rPr>
                <a:t> </a:t>
              </a:r>
              <a:r>
                <a:rPr sz="1800" dirty="0">
                  <a:latin typeface="Calibri"/>
                  <a:cs typeface="Calibri"/>
                </a:rPr>
                <a:t>1,</a:t>
              </a:r>
              <a:r>
                <a:rPr sz="1800" spc="5" dirty="0">
                  <a:latin typeface="Calibri"/>
                  <a:cs typeface="Calibri"/>
                </a:rPr>
                <a:t> </a:t>
              </a:r>
              <a:r>
                <a:rPr sz="1800" dirty="0">
                  <a:latin typeface="Calibri"/>
                  <a:cs typeface="Calibri"/>
                </a:rPr>
                <a:t>2,</a:t>
              </a:r>
              <a:r>
                <a:rPr sz="1800" spc="5" dirty="0">
                  <a:latin typeface="Calibri"/>
                  <a:cs typeface="Calibri"/>
                </a:rPr>
                <a:t> </a:t>
              </a:r>
              <a:r>
                <a:rPr sz="1800" dirty="0">
                  <a:latin typeface="Calibri"/>
                  <a:cs typeface="Calibri"/>
                </a:rPr>
                <a:t>3…….</a:t>
              </a:r>
              <a:r>
                <a:rPr sz="1800" spc="-10" dirty="0">
                  <a:latin typeface="Calibri"/>
                  <a:cs typeface="Calibri"/>
                </a:rPr>
                <a:t> </a:t>
              </a:r>
              <a:r>
                <a:rPr sz="1800" spc="-25" dirty="0">
                  <a:latin typeface="Calibri"/>
                  <a:cs typeface="Calibri"/>
                </a:rPr>
                <a:t>XX</a:t>
              </a:r>
              <a:endParaRPr sz="1800" dirty="0">
                <a:latin typeface="Calibri"/>
                <a:cs typeface="Calibri"/>
              </a:endParaRPr>
            </a:p>
          </p:txBody>
        </p:sp>
        <p:sp>
          <p:nvSpPr>
            <p:cNvPr id="9" name="object 26">
              <a:extLst>
                <a:ext uri="{FF2B5EF4-FFF2-40B4-BE49-F238E27FC236}">
                  <a16:creationId xmlns:a16="http://schemas.microsoft.com/office/drawing/2014/main" id="{BBF57C2B-1025-0DF0-4030-BC421E2CD00F}"/>
                </a:ext>
              </a:extLst>
            </p:cNvPr>
            <p:cNvSpPr txBox="1"/>
            <p:nvPr/>
          </p:nvSpPr>
          <p:spPr>
            <a:xfrm>
              <a:off x="6636911" y="6267563"/>
              <a:ext cx="14160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Calibri"/>
                  <a:cs typeface="Calibri"/>
                </a:rPr>
                <a:t>0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10" name="object 27">
              <a:extLst>
                <a:ext uri="{FF2B5EF4-FFF2-40B4-BE49-F238E27FC236}">
                  <a16:creationId xmlns:a16="http://schemas.microsoft.com/office/drawing/2014/main" id="{6F2E198D-9715-1237-69CE-48281991CEA4}"/>
                </a:ext>
              </a:extLst>
            </p:cNvPr>
            <p:cNvSpPr txBox="1"/>
            <p:nvPr/>
          </p:nvSpPr>
          <p:spPr>
            <a:xfrm>
              <a:off x="8339966" y="6285451"/>
              <a:ext cx="37338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25" dirty="0">
                  <a:latin typeface="Calibri"/>
                  <a:cs typeface="Calibri"/>
                </a:rPr>
                <a:t>255</a:t>
              </a:r>
              <a:endParaRPr sz="1800" dirty="0">
                <a:latin typeface="Calibri"/>
                <a:cs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F60F0FB-12C4-E040-3BB0-2A47BBB6C4CB}"/>
                </a:ext>
              </a:extLst>
            </p:cNvPr>
            <p:cNvSpPr/>
            <p:nvPr/>
          </p:nvSpPr>
          <p:spPr>
            <a:xfrm>
              <a:off x="6874592" y="6367671"/>
              <a:ext cx="1414535" cy="117635"/>
            </a:xfrm>
            <a:prstGeom prst="rect">
              <a:avLst/>
            </a:prstGeom>
            <a:solidFill>
              <a:srgbClr val="FF5461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8" name="object 25">
              <a:extLst>
                <a:ext uri="{FF2B5EF4-FFF2-40B4-BE49-F238E27FC236}">
                  <a16:creationId xmlns:a16="http://schemas.microsoft.com/office/drawing/2014/main" id="{3B9E23A1-B325-DF2B-EF65-112E7328F02B}"/>
                </a:ext>
              </a:extLst>
            </p:cNvPr>
            <p:cNvSpPr/>
            <p:nvPr/>
          </p:nvSpPr>
          <p:spPr>
            <a:xfrm flipV="1">
              <a:off x="6874592" y="6376348"/>
              <a:ext cx="696214" cy="45719"/>
            </a:xfrm>
            <a:custGeom>
              <a:avLst/>
              <a:gdLst/>
              <a:ahLst/>
              <a:cxnLst/>
              <a:rect l="l" t="t" r="r" b="b"/>
              <a:pathLst>
                <a:path w="1424304">
                  <a:moveTo>
                    <a:pt x="0" y="0"/>
                  </a:moveTo>
                  <a:lnTo>
                    <a:pt x="1423797" y="0"/>
                  </a:lnTo>
                </a:path>
              </a:pathLst>
            </a:custGeom>
            <a:ln w="1270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27">
              <a:extLst>
                <a:ext uri="{FF2B5EF4-FFF2-40B4-BE49-F238E27FC236}">
                  <a16:creationId xmlns:a16="http://schemas.microsoft.com/office/drawing/2014/main" id="{8978A35C-023B-ADB5-80A5-6EF110551FB4}"/>
                </a:ext>
              </a:extLst>
            </p:cNvPr>
            <p:cNvSpPr txBox="1"/>
            <p:nvPr/>
          </p:nvSpPr>
          <p:spPr>
            <a:xfrm>
              <a:off x="5327179" y="6296844"/>
              <a:ext cx="37338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25" dirty="0">
                  <a:latin typeface="Calibri"/>
                  <a:cs typeface="Calibri"/>
                </a:rPr>
                <a:t>255</a:t>
              </a:r>
              <a:endParaRPr sz="1800" dirty="0">
                <a:latin typeface="Calibri"/>
                <a:cs typeface="Calibri"/>
              </a:endParaRPr>
            </a:p>
          </p:txBody>
        </p:sp>
      </p:grpSp>
      <p:sp>
        <p:nvSpPr>
          <p:cNvPr id="15" name="Arrow: U-Turn 14">
            <a:extLst>
              <a:ext uri="{FF2B5EF4-FFF2-40B4-BE49-F238E27FC236}">
                <a16:creationId xmlns:a16="http://schemas.microsoft.com/office/drawing/2014/main" id="{8CD85BDC-06ED-3486-0105-620DFDA17801}"/>
              </a:ext>
            </a:extLst>
          </p:cNvPr>
          <p:cNvSpPr/>
          <p:nvPr/>
        </p:nvSpPr>
        <p:spPr>
          <a:xfrm>
            <a:off x="4724400" y="838200"/>
            <a:ext cx="2286000" cy="381000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ABF9DB-9CF5-C582-5B0D-571C5FDB1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9000" y="798164"/>
            <a:ext cx="3166925" cy="276999"/>
          </a:xfrm>
        </p:spPr>
        <p:txBody>
          <a:bodyPr/>
          <a:lstStyle/>
          <a:p>
            <a:r>
              <a:rPr lang="en-US" dirty="0"/>
              <a:t>Connected component labeling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F10F610-7294-0D57-30D8-743DB951AA1E}"/>
              </a:ext>
            </a:extLst>
          </p:cNvPr>
          <p:cNvSpPr txBox="1">
            <a:spLocks/>
          </p:cNvSpPr>
          <p:nvPr/>
        </p:nvSpPr>
        <p:spPr>
          <a:xfrm>
            <a:off x="8662660" y="1430027"/>
            <a:ext cx="3300740" cy="34470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Open image </a:t>
            </a:r>
            <a:r>
              <a:rPr lang="en-US" sz="16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image16_nuclei-low-contrast-binary_watershed</a:t>
            </a:r>
          </a:p>
          <a:p>
            <a:endParaRPr lang="en-US" sz="1600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sz="16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Duplicate: shift + D</a:t>
            </a:r>
          </a:p>
          <a:p>
            <a:endParaRPr lang="en-US" sz="1600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sz="16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Plugins › </a:t>
            </a:r>
            <a:r>
              <a:rPr lang="en-US" sz="1600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MorphoLibJ</a:t>
            </a:r>
            <a:r>
              <a:rPr lang="en-US" sz="16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› Binary Images › Connected Components Labeling</a:t>
            </a:r>
          </a:p>
          <a:p>
            <a:endParaRPr lang="en-US" sz="1600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sz="1600" dirty="0"/>
              <a:t>Learn more about </a:t>
            </a:r>
            <a:r>
              <a:rPr lang="en-US" sz="1600" dirty="0" err="1"/>
              <a:t>MopholibJ</a:t>
            </a:r>
            <a:r>
              <a:rPr lang="en-US" sz="1600" dirty="0"/>
              <a:t> here: </a:t>
            </a:r>
            <a:r>
              <a:rPr lang="en-US" sz="1600" dirty="0">
                <a:hlinkClick r:id="rId4"/>
              </a:rPr>
              <a:t>https://imagej.net/plugins/morpholibj</a:t>
            </a:r>
            <a:endParaRPr lang="en-US" sz="1600" dirty="0"/>
          </a:p>
          <a:p>
            <a:endParaRPr lang="en-US" sz="1600" dirty="0"/>
          </a:p>
          <a:p>
            <a:endParaRPr lang="en-US" sz="1600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sz="1600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591AE1-1C95-34BD-B953-5801CC3BF1C0}"/>
              </a:ext>
            </a:extLst>
          </p:cNvPr>
          <p:cNvSpPr txBox="1"/>
          <p:nvPr/>
        </p:nvSpPr>
        <p:spPr>
          <a:xfrm>
            <a:off x="3105988" y="417602"/>
            <a:ext cx="262909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Binary Segmentation</a:t>
            </a:r>
          </a:p>
        </p:txBody>
      </p:sp>
    </p:spTree>
    <p:extLst>
      <p:ext uri="{BB962C8B-B14F-4D97-AF65-F5344CB8AC3E}">
        <p14:creationId xmlns:p14="http://schemas.microsoft.com/office/powerpoint/2010/main" val="15204229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6A6622-903E-F28D-8D45-9D6DD604C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CLIJ demo</a:t>
            </a:r>
            <a:endParaRPr lang="en-FI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6DE06C-BB90-A5D4-D304-39667B76E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84119"/>
            <a:ext cx="3477676" cy="345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73546A-F4FE-EA41-C4AC-3B858F6FE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9710" y="2084119"/>
            <a:ext cx="3456000" cy="345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B6A10A-4D72-4EA9-67DE-AB2D6E4E20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9544" y="2084119"/>
            <a:ext cx="3456000" cy="34560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DF5CB7-52E0-D548-04C3-53D95FB481D9}"/>
              </a:ext>
            </a:extLst>
          </p:cNvPr>
          <p:cNvCxnSpPr/>
          <p:nvPr/>
        </p:nvCxnSpPr>
        <p:spPr>
          <a:xfrm>
            <a:off x="1752600" y="5943600"/>
            <a:ext cx="84582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195029-2B73-CE2D-2A4E-E1AC9E0BE557}"/>
              </a:ext>
            </a:extLst>
          </p:cNvPr>
          <p:cNvSpPr txBox="1"/>
          <p:nvPr/>
        </p:nvSpPr>
        <p:spPr>
          <a:xfrm>
            <a:off x="4724400" y="6062973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Image analysis pipeline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6310933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ROIs</a:t>
            </a:r>
            <a:r>
              <a:rPr spc="-200" dirty="0"/>
              <a:t> </a:t>
            </a:r>
            <a:r>
              <a:rPr dirty="0"/>
              <a:t>and</a:t>
            </a:r>
            <a:r>
              <a:rPr spc="-195" dirty="0"/>
              <a:t> </a:t>
            </a:r>
            <a:r>
              <a:rPr dirty="0"/>
              <a:t>particle</a:t>
            </a:r>
            <a:r>
              <a:rPr spc="-180" dirty="0"/>
              <a:t> </a:t>
            </a:r>
            <a:r>
              <a:rPr spc="-25" dirty="0"/>
              <a:t>analysis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25244"/>
            <a:ext cx="10097135" cy="116141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1205865">
              <a:lnSpc>
                <a:spcPts val="1889"/>
              </a:lnSpc>
              <a:spcBef>
                <a:spcPts val="385"/>
              </a:spcBef>
            </a:pPr>
            <a:r>
              <a:rPr sz="1800" dirty="0">
                <a:latin typeface="Arial"/>
                <a:cs typeface="Arial"/>
              </a:rPr>
              <a:t>Manual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selections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(=ROIs)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(slow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biased)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way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confine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measurements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to </a:t>
            </a:r>
            <a:r>
              <a:rPr sz="1800" spc="-10" dirty="0">
                <a:latin typeface="Arial"/>
                <a:cs typeface="Arial"/>
              </a:rPr>
              <a:t>organelles/compartments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ts val="2030"/>
              </a:lnSpc>
              <a:spcBef>
                <a:spcPts val="815"/>
              </a:spcBef>
            </a:pPr>
            <a:r>
              <a:rPr sz="1800" dirty="0">
                <a:latin typeface="Arial"/>
                <a:cs typeface="Arial"/>
              </a:rPr>
              <a:t>In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ImageJ/FIJI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“</a:t>
            </a:r>
            <a:r>
              <a:rPr sz="18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particle</a:t>
            </a:r>
            <a:r>
              <a:rPr sz="1800" b="1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8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analysis</a:t>
            </a:r>
            <a:r>
              <a:rPr sz="1800" dirty="0">
                <a:latin typeface="Arial"/>
                <a:cs typeface="Arial"/>
              </a:rPr>
              <a:t>”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technique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group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adjacent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pixels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individual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ROIs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that</a:t>
            </a:r>
            <a:r>
              <a:rPr sz="1800" spc="-25" dirty="0">
                <a:latin typeface="Arial"/>
                <a:cs typeface="Arial"/>
              </a:rPr>
              <a:t> are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ts val="2030"/>
              </a:lnSpc>
            </a:pPr>
            <a:r>
              <a:rPr sz="1800" dirty="0">
                <a:latin typeface="Arial"/>
                <a:cs typeface="Arial"/>
              </a:rPr>
              <a:t>can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measured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automatically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individual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“objects”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(connected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component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analysis)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16757" y="3723894"/>
            <a:ext cx="2087880" cy="276910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88914" y="3789426"/>
            <a:ext cx="2440686" cy="27035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C4E76-3EE7-03CF-7184-104A50088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analysis in immunology</a:t>
            </a:r>
            <a:endParaRPr lang="en-FI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5BAB47-1E08-2A7D-486B-629A16912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3200" y="1828800"/>
            <a:ext cx="4572000" cy="2492990"/>
          </a:xfrm>
        </p:spPr>
        <p:txBody>
          <a:bodyPr/>
          <a:lstStyle/>
          <a:p>
            <a:r>
              <a:rPr lang="en-US" b="1" dirty="0"/>
              <a:t>Protein quantification in immune cells</a:t>
            </a:r>
          </a:p>
          <a:p>
            <a:endParaRPr lang="en-US" dirty="0"/>
          </a:p>
          <a:p>
            <a:r>
              <a:rPr lang="en-US" dirty="0"/>
              <a:t>B-lymphoma cells</a:t>
            </a:r>
          </a:p>
          <a:p>
            <a:endParaRPr lang="en-US" dirty="0"/>
          </a:p>
          <a:p>
            <a:r>
              <a:rPr lang="en-US" dirty="0"/>
              <a:t>phospho-</a:t>
            </a:r>
            <a:r>
              <a:rPr lang="en-US" dirty="0" err="1"/>
              <a:t>Btk</a:t>
            </a:r>
            <a:r>
              <a:rPr lang="en-US" dirty="0"/>
              <a:t> (gray)</a:t>
            </a:r>
          </a:p>
          <a:p>
            <a:endParaRPr lang="en-US" dirty="0"/>
          </a:p>
          <a:p>
            <a:r>
              <a:rPr lang="en-US" dirty="0"/>
              <a:t>Nucleus blue</a:t>
            </a:r>
          </a:p>
          <a:p>
            <a:endParaRPr lang="en-US" dirty="0"/>
          </a:p>
          <a:p>
            <a:endParaRPr lang="en-FI" dirty="0"/>
          </a:p>
        </p:txBody>
      </p:sp>
      <p:pic>
        <p:nvPicPr>
          <p:cNvPr id="5" name="Picture 4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BFD6370E-FE79-A507-214F-3EC0B69416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3" t="16010" r="9375" b="13677"/>
          <a:stretch/>
        </p:blipFill>
        <p:spPr>
          <a:xfrm>
            <a:off x="928814" y="1524000"/>
            <a:ext cx="5334000" cy="45288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9D72F3-3FAC-AC8B-E0BA-F9011D44B644}"/>
              </a:ext>
            </a:extLst>
          </p:cNvPr>
          <p:cNvSpPr txBox="1"/>
          <p:nvPr/>
        </p:nvSpPr>
        <p:spPr>
          <a:xfrm>
            <a:off x="9372600" y="6488668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Images Saara Hämälistö</a:t>
            </a:r>
          </a:p>
        </p:txBody>
      </p:sp>
    </p:spTree>
    <p:extLst>
      <p:ext uri="{BB962C8B-B14F-4D97-AF65-F5344CB8AC3E}">
        <p14:creationId xmlns:p14="http://schemas.microsoft.com/office/powerpoint/2010/main" val="18097680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Analyze</a:t>
            </a:r>
            <a:r>
              <a:rPr spc="1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particles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28292"/>
            <a:ext cx="5560061" cy="4134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6" indent="-342900">
              <a:lnSpc>
                <a:spcPct val="100000"/>
              </a:lnSpc>
              <a:spcBef>
                <a:spcPts val="100"/>
              </a:spcBef>
              <a:buFont typeface="+mj-lt"/>
              <a:buAutoNum type="arabicPeriod"/>
              <a:tabLst>
                <a:tab pos="240029" algn="l"/>
              </a:tabLst>
            </a:pPr>
            <a:r>
              <a:rPr sz="1600" dirty="0">
                <a:solidFill>
                  <a:srgbClr val="404040"/>
                </a:solidFill>
                <a:latin typeface="Arial"/>
                <a:cs typeface="Arial"/>
              </a:rPr>
              <a:t>Open</a:t>
            </a:r>
            <a:r>
              <a:rPr sz="1600" spc="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404040"/>
                </a:solidFill>
                <a:latin typeface="Arial"/>
                <a:cs typeface="Arial"/>
              </a:rPr>
              <a:t>image</a:t>
            </a:r>
            <a:r>
              <a:rPr sz="1600" spc="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GB" sz="1600" i="1" spc="-1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Image5-nuclei-high-contrast</a:t>
            </a:r>
          </a:p>
          <a:p>
            <a:pPr marL="354966" indent="-342900">
              <a:lnSpc>
                <a:spcPct val="100000"/>
              </a:lnSpc>
              <a:spcBef>
                <a:spcPts val="100"/>
              </a:spcBef>
              <a:buFont typeface="+mj-lt"/>
              <a:buAutoNum type="arabicPeriod"/>
              <a:tabLst>
                <a:tab pos="240029" algn="l"/>
              </a:tabLst>
            </a:pPr>
            <a:r>
              <a:rPr lang="en-GB" sz="1600" spc="-10" dirty="0" err="1">
                <a:solidFill>
                  <a:schemeClr val="tx1"/>
                </a:solidFill>
                <a:latin typeface="Arial"/>
                <a:cs typeface="Arial"/>
              </a:rPr>
              <a:t>Dublicate</a:t>
            </a:r>
            <a:r>
              <a:rPr lang="en-GB" sz="1600" spc="-10" dirty="0">
                <a:solidFill>
                  <a:schemeClr val="tx1"/>
                </a:solidFill>
                <a:latin typeface="Arial"/>
                <a:cs typeface="Arial"/>
              </a:rPr>
              <a:t> image </a:t>
            </a:r>
            <a:r>
              <a:rPr lang="en-GB" sz="1600" i="1" spc="-1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shift+d</a:t>
            </a:r>
            <a:endParaRPr sz="160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04040"/>
              </a:buClr>
              <a:buFont typeface="Arial"/>
              <a:buAutoNum type="arabicPeriod"/>
            </a:pPr>
            <a:endParaRPr sz="2200" dirty="0">
              <a:latin typeface="Arial"/>
              <a:cs typeface="Arial"/>
            </a:endParaRPr>
          </a:p>
          <a:p>
            <a:pPr marL="239395" indent="-227329">
              <a:lnSpc>
                <a:spcPct val="100000"/>
              </a:lnSpc>
              <a:buAutoNum type="arabicPeriod"/>
              <a:tabLst>
                <a:tab pos="240029" algn="l"/>
              </a:tabLst>
            </a:pPr>
            <a:r>
              <a:rPr sz="1600" dirty="0">
                <a:solidFill>
                  <a:srgbClr val="404040"/>
                </a:solidFill>
                <a:latin typeface="Arial"/>
                <a:cs typeface="Arial"/>
              </a:rPr>
              <a:t>Set</a:t>
            </a:r>
            <a:r>
              <a:rPr sz="16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404040"/>
                </a:solidFill>
                <a:latin typeface="Arial"/>
                <a:cs typeface="Arial"/>
              </a:rPr>
              <a:t>the</a:t>
            </a:r>
            <a:r>
              <a:rPr sz="16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404040"/>
                </a:solidFill>
                <a:latin typeface="Arial"/>
                <a:cs typeface="Arial"/>
              </a:rPr>
              <a:t>following</a:t>
            </a:r>
            <a:r>
              <a:rPr sz="1600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Arial"/>
                <a:cs typeface="Arial"/>
              </a:rPr>
              <a:t>measurements:</a:t>
            </a:r>
            <a:endParaRPr lang="fi-FI" sz="1600" spc="-10" dirty="0">
              <a:solidFill>
                <a:srgbClr val="404040"/>
              </a:solidFill>
              <a:latin typeface="Arial"/>
              <a:cs typeface="Arial"/>
            </a:endParaRPr>
          </a:p>
          <a:p>
            <a:pPr marL="239395" indent="-227329">
              <a:lnSpc>
                <a:spcPct val="100000"/>
              </a:lnSpc>
              <a:buAutoNum type="arabicPeriod"/>
              <a:tabLst>
                <a:tab pos="240029" algn="l"/>
              </a:tabLst>
            </a:pPr>
            <a:endParaRPr lang="fi-FI" sz="1600" spc="-10" dirty="0">
              <a:solidFill>
                <a:srgbClr val="404040"/>
              </a:solidFill>
              <a:latin typeface="Arial"/>
              <a:cs typeface="Arial"/>
            </a:endParaRPr>
          </a:p>
          <a:p>
            <a:pPr marL="239395" indent="-227329">
              <a:lnSpc>
                <a:spcPct val="100000"/>
              </a:lnSpc>
              <a:buAutoNum type="arabicPeriod"/>
              <a:tabLst>
                <a:tab pos="240029" algn="l"/>
              </a:tabLst>
            </a:pPr>
            <a:endParaRPr lang="fi-FI" sz="1600" spc="-10" dirty="0">
              <a:solidFill>
                <a:srgbClr val="404040"/>
              </a:solidFill>
              <a:latin typeface="Arial"/>
              <a:cs typeface="Arial"/>
            </a:endParaRPr>
          </a:p>
          <a:p>
            <a:pPr marL="239395" indent="-227329">
              <a:lnSpc>
                <a:spcPct val="100000"/>
              </a:lnSpc>
              <a:buAutoNum type="arabicPeriod"/>
              <a:tabLst>
                <a:tab pos="240029" algn="l"/>
              </a:tabLst>
            </a:pPr>
            <a:endParaRPr lang="fi-FI" sz="1600" spc="-10" dirty="0">
              <a:solidFill>
                <a:srgbClr val="404040"/>
              </a:solidFill>
              <a:latin typeface="Arial"/>
              <a:cs typeface="Arial"/>
            </a:endParaRPr>
          </a:p>
          <a:p>
            <a:pPr marL="239395" indent="-227329">
              <a:lnSpc>
                <a:spcPct val="100000"/>
              </a:lnSpc>
              <a:buAutoNum type="arabicPeriod"/>
              <a:tabLst>
                <a:tab pos="240029" algn="l"/>
              </a:tabLst>
            </a:pPr>
            <a:endParaRPr lang="fi-FI" sz="1600" spc="-10" dirty="0">
              <a:solidFill>
                <a:srgbClr val="404040"/>
              </a:solidFill>
              <a:latin typeface="Arial"/>
              <a:cs typeface="Arial"/>
            </a:endParaRPr>
          </a:p>
          <a:p>
            <a:pPr marL="239395" indent="-227329">
              <a:lnSpc>
                <a:spcPct val="100000"/>
              </a:lnSpc>
              <a:buAutoNum type="arabicPeriod"/>
              <a:tabLst>
                <a:tab pos="240029" algn="l"/>
              </a:tabLst>
            </a:pPr>
            <a:endParaRPr lang="fi-FI" sz="1600" spc="-10" dirty="0">
              <a:solidFill>
                <a:srgbClr val="404040"/>
              </a:solidFill>
              <a:latin typeface="Arial"/>
              <a:cs typeface="Arial"/>
            </a:endParaRPr>
          </a:p>
          <a:p>
            <a:pPr marL="239395" indent="-227329">
              <a:lnSpc>
                <a:spcPct val="100000"/>
              </a:lnSpc>
              <a:buAutoNum type="arabicPeriod"/>
              <a:tabLst>
                <a:tab pos="240029" algn="l"/>
              </a:tabLst>
            </a:pPr>
            <a:endParaRPr lang="fi-FI" sz="1600" spc="-10" dirty="0">
              <a:solidFill>
                <a:srgbClr val="404040"/>
              </a:solidFill>
              <a:latin typeface="Arial"/>
              <a:cs typeface="Arial"/>
            </a:endParaRPr>
          </a:p>
          <a:p>
            <a:pPr marL="239395" indent="-227329">
              <a:lnSpc>
                <a:spcPct val="100000"/>
              </a:lnSpc>
              <a:buAutoNum type="arabicPeriod"/>
              <a:tabLst>
                <a:tab pos="240029" algn="l"/>
              </a:tabLst>
            </a:pPr>
            <a:endParaRPr lang="fi-FI" sz="1600" spc="-10" dirty="0">
              <a:solidFill>
                <a:srgbClr val="404040"/>
              </a:solidFill>
              <a:latin typeface="Arial"/>
              <a:cs typeface="Arial"/>
            </a:endParaRPr>
          </a:p>
          <a:p>
            <a:pPr marL="239395" indent="-227329">
              <a:lnSpc>
                <a:spcPct val="100000"/>
              </a:lnSpc>
              <a:buAutoNum type="arabicPeriod"/>
              <a:tabLst>
                <a:tab pos="240029" algn="l"/>
              </a:tabLst>
            </a:pPr>
            <a:r>
              <a:rPr lang="en-GB" sz="1600" dirty="0">
                <a:solidFill>
                  <a:srgbClr val="404040"/>
                </a:solidFill>
                <a:latin typeface="Arial"/>
                <a:cs typeface="Arial"/>
              </a:rPr>
              <a:t>Select</a:t>
            </a:r>
            <a:r>
              <a:rPr lang="en-GB" sz="1600" spc="-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GB" sz="1600" dirty="0">
                <a:solidFill>
                  <a:srgbClr val="404040"/>
                </a:solidFill>
                <a:latin typeface="Arial"/>
                <a:cs typeface="Arial"/>
              </a:rPr>
              <a:t>your</a:t>
            </a:r>
            <a:r>
              <a:rPr lang="en-GB" sz="1600" spc="-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GB" sz="1600" dirty="0">
                <a:solidFill>
                  <a:srgbClr val="404040"/>
                </a:solidFill>
                <a:latin typeface="Arial"/>
                <a:cs typeface="Arial"/>
              </a:rPr>
              <a:t>favourite </a:t>
            </a:r>
            <a:r>
              <a:rPr lang="en-GB" sz="1600" spc="-10" dirty="0">
                <a:solidFill>
                  <a:srgbClr val="404040"/>
                </a:solidFill>
                <a:latin typeface="Arial"/>
                <a:cs typeface="Arial"/>
              </a:rPr>
              <a:t>threshold </a:t>
            </a:r>
            <a:r>
              <a:rPr lang="en-GB" sz="1600" i="1" spc="-80" dirty="0">
                <a:solidFill>
                  <a:srgbClr val="8FAADC"/>
                </a:solidFill>
                <a:latin typeface="Arial"/>
                <a:cs typeface="Arial"/>
              </a:rPr>
              <a:t>Image</a:t>
            </a:r>
            <a:r>
              <a:rPr lang="en-GB" sz="1600" i="1" spc="-8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GB" sz="16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lang="en-GB" sz="1600" i="1" spc="-8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GB" sz="1600" i="1" spc="-65" dirty="0">
                <a:solidFill>
                  <a:srgbClr val="8FAADC"/>
                </a:solidFill>
                <a:latin typeface="Arial"/>
                <a:cs typeface="Arial"/>
              </a:rPr>
              <a:t>Adjust</a:t>
            </a:r>
            <a:r>
              <a:rPr lang="en-GB" sz="1600" i="1" spc="-7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GB" sz="16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lang="en-GB" sz="1600" i="1" spc="28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GB" sz="1600" i="1" spc="-70" dirty="0">
                <a:solidFill>
                  <a:srgbClr val="8FAADC"/>
                </a:solidFill>
                <a:latin typeface="Arial"/>
                <a:cs typeface="Arial"/>
              </a:rPr>
              <a:t>Threshold...</a:t>
            </a:r>
            <a:endParaRPr lang="en-GB" sz="1600" i="1" spc="-70" dirty="0">
              <a:latin typeface="Arial"/>
              <a:cs typeface="Arial"/>
            </a:endParaRPr>
          </a:p>
          <a:p>
            <a:pPr marL="239395" indent="-227329">
              <a:lnSpc>
                <a:spcPct val="100000"/>
              </a:lnSpc>
              <a:buAutoNum type="arabicPeriod"/>
              <a:tabLst>
                <a:tab pos="240029" algn="l"/>
              </a:tabLst>
            </a:pPr>
            <a:endParaRPr lang="en-GB" sz="1600" i="1" spc="-70" dirty="0">
              <a:solidFill>
                <a:srgbClr val="404040"/>
              </a:solidFill>
              <a:latin typeface="Arial"/>
              <a:cs typeface="Arial"/>
            </a:endParaRPr>
          </a:p>
          <a:p>
            <a:pPr marL="239395" indent="-227329">
              <a:lnSpc>
                <a:spcPct val="100000"/>
              </a:lnSpc>
              <a:buAutoNum type="arabicPeriod"/>
              <a:tabLst>
                <a:tab pos="240029" algn="l"/>
              </a:tabLst>
            </a:pPr>
            <a:r>
              <a:rPr lang="en-GB" sz="1600" dirty="0" err="1">
                <a:solidFill>
                  <a:srgbClr val="404040"/>
                </a:solidFill>
                <a:latin typeface="Arial"/>
                <a:cs typeface="Arial"/>
              </a:rPr>
              <a:t>Analyze</a:t>
            </a:r>
            <a:r>
              <a:rPr lang="en-GB" sz="1600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GB" sz="1600" spc="-10" dirty="0">
                <a:solidFill>
                  <a:srgbClr val="404040"/>
                </a:solidFill>
                <a:latin typeface="Arial"/>
                <a:cs typeface="Arial"/>
              </a:rPr>
              <a:t>particles</a:t>
            </a:r>
            <a:r>
              <a:rPr lang="en-GB" sz="1600" dirty="0">
                <a:solidFill>
                  <a:srgbClr val="404040"/>
                </a:solidFill>
                <a:latin typeface="Arial"/>
                <a:cs typeface="Arial"/>
              </a:rPr>
              <a:t>	</a:t>
            </a:r>
            <a:r>
              <a:rPr lang="en-GB" sz="1600" i="1" spc="-105" dirty="0" err="1">
                <a:solidFill>
                  <a:srgbClr val="8FAADC"/>
                </a:solidFill>
                <a:latin typeface="Arial"/>
                <a:cs typeface="Arial"/>
              </a:rPr>
              <a:t>Analyze</a:t>
            </a:r>
            <a:r>
              <a:rPr lang="en-GB" sz="1600" i="1" spc="-5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GB" sz="16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lang="en-GB" sz="1600" i="1" spc="-7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GB" sz="1600" i="1" spc="-105" dirty="0" err="1">
                <a:solidFill>
                  <a:srgbClr val="8FAADC"/>
                </a:solidFill>
                <a:latin typeface="Arial"/>
                <a:cs typeface="Arial"/>
              </a:rPr>
              <a:t>Analyze</a:t>
            </a:r>
            <a:r>
              <a:rPr lang="en-GB" sz="1600" i="1" spc="-60" dirty="0">
                <a:solidFill>
                  <a:srgbClr val="8FAADC"/>
                </a:solidFill>
                <a:latin typeface="Arial"/>
                <a:cs typeface="Arial"/>
              </a:rPr>
              <a:t> Particles...</a:t>
            </a:r>
            <a:endParaRPr lang="en-GB" sz="1600" dirty="0">
              <a:latin typeface="Arial"/>
              <a:cs typeface="Arial"/>
            </a:endParaRPr>
          </a:p>
          <a:p>
            <a:pPr marL="469900">
              <a:spcBef>
                <a:spcPts val="305"/>
              </a:spcBef>
              <a:tabLst>
                <a:tab pos="697865" algn="l"/>
                <a:tab pos="698500" algn="l"/>
              </a:tabLst>
            </a:pPr>
            <a:endParaRPr lang="en-GB" sz="1600" dirty="0">
              <a:latin typeface="Arial"/>
              <a:cs typeface="Arial"/>
            </a:endParaRPr>
          </a:p>
          <a:p>
            <a:pPr marL="469900">
              <a:spcBef>
                <a:spcPts val="305"/>
              </a:spcBef>
              <a:tabLst>
                <a:tab pos="697865" algn="l"/>
                <a:tab pos="698500" algn="l"/>
              </a:tabLst>
            </a:pPr>
            <a:endParaRPr lang="en-FI" sz="1600" spc="-10" dirty="0">
              <a:solidFill>
                <a:srgbClr val="404040"/>
              </a:solidFill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436608" y="0"/>
            <a:ext cx="2674532" cy="1972056"/>
            <a:chOff x="6015871" y="-14287"/>
            <a:chExt cx="3713479" cy="273812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15871" y="577771"/>
              <a:ext cx="2039348" cy="214544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53933" y="186689"/>
              <a:ext cx="1798827" cy="45440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704567" y="0"/>
              <a:ext cx="2010410" cy="1251585"/>
            </a:xfrm>
            <a:custGeom>
              <a:avLst/>
              <a:gdLst/>
              <a:ahLst/>
              <a:cxnLst/>
              <a:rect l="l" t="t" r="r" b="b"/>
              <a:pathLst>
                <a:path w="2010409" h="1251585">
                  <a:moveTo>
                    <a:pt x="586373" y="1251458"/>
                  </a:moveTo>
                  <a:lnTo>
                    <a:pt x="511189" y="1000378"/>
                  </a:lnTo>
                  <a:lnTo>
                    <a:pt x="458761" y="979490"/>
                  </a:lnTo>
                  <a:lnTo>
                    <a:pt x="408949" y="956850"/>
                  </a:lnTo>
                  <a:lnTo>
                    <a:pt x="361790" y="932552"/>
                  </a:lnTo>
                  <a:lnTo>
                    <a:pt x="317325" y="906692"/>
                  </a:lnTo>
                  <a:lnTo>
                    <a:pt x="275595" y="879364"/>
                  </a:lnTo>
                  <a:lnTo>
                    <a:pt x="236638" y="850661"/>
                  </a:lnTo>
                  <a:lnTo>
                    <a:pt x="200494" y="820679"/>
                  </a:lnTo>
                  <a:lnTo>
                    <a:pt x="167204" y="789512"/>
                  </a:lnTo>
                  <a:lnTo>
                    <a:pt x="136807" y="757253"/>
                  </a:lnTo>
                  <a:lnTo>
                    <a:pt x="109343" y="723999"/>
                  </a:lnTo>
                  <a:lnTo>
                    <a:pt x="84852" y="689842"/>
                  </a:lnTo>
                  <a:lnTo>
                    <a:pt x="63373" y="654877"/>
                  </a:lnTo>
                  <a:lnTo>
                    <a:pt x="44947" y="619199"/>
                  </a:lnTo>
                  <a:lnTo>
                    <a:pt x="29613" y="582902"/>
                  </a:lnTo>
                  <a:lnTo>
                    <a:pt x="17412" y="546081"/>
                  </a:lnTo>
                  <a:lnTo>
                    <a:pt x="8383" y="508829"/>
                  </a:lnTo>
                  <a:lnTo>
                    <a:pt x="0" y="433413"/>
                  </a:lnTo>
                  <a:lnTo>
                    <a:pt x="725" y="395437"/>
                  </a:lnTo>
                  <a:lnTo>
                    <a:pt x="4782" y="357408"/>
                  </a:lnTo>
                  <a:lnTo>
                    <a:pt x="12211" y="319422"/>
                  </a:lnTo>
                  <a:lnTo>
                    <a:pt x="23050" y="281571"/>
                  </a:lnTo>
                  <a:lnTo>
                    <a:pt x="37341" y="243951"/>
                  </a:lnTo>
                  <a:lnTo>
                    <a:pt x="55122" y="206655"/>
                  </a:lnTo>
                  <a:lnTo>
                    <a:pt x="76433" y="169779"/>
                  </a:lnTo>
                  <a:lnTo>
                    <a:pt x="101315" y="133417"/>
                  </a:lnTo>
                  <a:lnTo>
                    <a:pt x="129808" y="97663"/>
                  </a:lnTo>
                  <a:lnTo>
                    <a:pt x="157254" y="67472"/>
                  </a:lnTo>
                  <a:lnTo>
                    <a:pt x="186729" y="38585"/>
                  </a:lnTo>
                  <a:lnTo>
                    <a:pt x="218140" y="11019"/>
                  </a:lnTo>
                  <a:lnTo>
                    <a:pt x="232110" y="0"/>
                  </a:lnTo>
                </a:path>
                <a:path w="2010409" h="1251585">
                  <a:moveTo>
                    <a:pt x="1778464" y="0"/>
                  </a:moveTo>
                  <a:lnTo>
                    <a:pt x="1809689" y="25902"/>
                  </a:lnTo>
                  <a:lnTo>
                    <a:pt x="1842979" y="57069"/>
                  </a:lnTo>
                  <a:lnTo>
                    <a:pt x="1873377" y="89328"/>
                  </a:lnTo>
                  <a:lnTo>
                    <a:pt x="1900841" y="122582"/>
                  </a:lnTo>
                  <a:lnTo>
                    <a:pt x="1925332" y="156739"/>
                  </a:lnTo>
                  <a:lnTo>
                    <a:pt x="1946810" y="191704"/>
                  </a:lnTo>
                  <a:lnTo>
                    <a:pt x="1965236" y="227382"/>
                  </a:lnTo>
                  <a:lnTo>
                    <a:pt x="1980570" y="263679"/>
                  </a:lnTo>
                  <a:lnTo>
                    <a:pt x="1992771" y="300500"/>
                  </a:lnTo>
                  <a:lnTo>
                    <a:pt x="2001800" y="337752"/>
                  </a:lnTo>
                  <a:lnTo>
                    <a:pt x="2010184" y="413168"/>
                  </a:lnTo>
                  <a:lnTo>
                    <a:pt x="2009458" y="451144"/>
                  </a:lnTo>
                  <a:lnTo>
                    <a:pt x="2005401" y="489173"/>
                  </a:lnTo>
                  <a:lnTo>
                    <a:pt x="1997972" y="527159"/>
                  </a:lnTo>
                  <a:lnTo>
                    <a:pt x="1987133" y="565010"/>
                  </a:lnTo>
                  <a:lnTo>
                    <a:pt x="1972843" y="602630"/>
                  </a:lnTo>
                  <a:lnTo>
                    <a:pt x="1955062" y="639926"/>
                  </a:lnTo>
                  <a:lnTo>
                    <a:pt x="1933750" y="676802"/>
                  </a:lnTo>
                  <a:lnTo>
                    <a:pt x="1908868" y="713164"/>
                  </a:lnTo>
                  <a:lnTo>
                    <a:pt x="1880376" y="748919"/>
                  </a:lnTo>
                  <a:lnTo>
                    <a:pt x="1851726" y="780340"/>
                  </a:lnTo>
                  <a:lnTo>
                    <a:pt x="1820747" y="810437"/>
                  </a:lnTo>
                  <a:lnTo>
                    <a:pt x="1787544" y="839172"/>
                  </a:lnTo>
                  <a:lnTo>
                    <a:pt x="1752224" y="866512"/>
                  </a:lnTo>
                  <a:lnTo>
                    <a:pt x="1714891" y="892421"/>
                  </a:lnTo>
                  <a:lnTo>
                    <a:pt x="1675652" y="916866"/>
                  </a:lnTo>
                  <a:lnTo>
                    <a:pt x="1634614" y="939810"/>
                  </a:lnTo>
                  <a:lnTo>
                    <a:pt x="1591881" y="961219"/>
                  </a:lnTo>
                  <a:lnTo>
                    <a:pt x="1547560" y="981058"/>
                  </a:lnTo>
                  <a:lnTo>
                    <a:pt x="1501756" y="999293"/>
                  </a:lnTo>
                  <a:lnTo>
                    <a:pt x="1454576" y="1015888"/>
                  </a:lnTo>
                  <a:lnTo>
                    <a:pt x="1406126" y="1030809"/>
                  </a:lnTo>
                  <a:lnTo>
                    <a:pt x="1356511" y="1044021"/>
                  </a:lnTo>
                  <a:lnTo>
                    <a:pt x="1305837" y="1055489"/>
                  </a:lnTo>
                  <a:lnTo>
                    <a:pt x="1254211" y="1065177"/>
                  </a:lnTo>
                  <a:lnTo>
                    <a:pt x="1201737" y="1073052"/>
                  </a:lnTo>
                  <a:lnTo>
                    <a:pt x="1148523" y="1079079"/>
                  </a:lnTo>
                  <a:lnTo>
                    <a:pt x="1094673" y="1083222"/>
                  </a:lnTo>
                  <a:lnTo>
                    <a:pt x="1040295" y="1085446"/>
                  </a:lnTo>
                  <a:lnTo>
                    <a:pt x="985493" y="1085718"/>
                  </a:lnTo>
                  <a:lnTo>
                    <a:pt x="930374" y="1084001"/>
                  </a:lnTo>
                  <a:lnTo>
                    <a:pt x="875044" y="1080262"/>
                  </a:lnTo>
                  <a:lnTo>
                    <a:pt x="586373" y="125145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96043" y="3810000"/>
            <a:ext cx="2467355" cy="28864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9ABCB0B-B88D-8DE9-F70D-302C8E001B40}"/>
              </a:ext>
            </a:extLst>
          </p:cNvPr>
          <p:cNvSpPr txBox="1"/>
          <p:nvPr/>
        </p:nvSpPr>
        <p:spPr>
          <a:xfrm>
            <a:off x="1219200" y="2942272"/>
            <a:ext cx="609834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6">
              <a:lnSpc>
                <a:spcPct val="100000"/>
              </a:lnSpc>
              <a:tabLst>
                <a:tab pos="240029" algn="l"/>
              </a:tabLst>
            </a:pPr>
            <a:r>
              <a:rPr lang="en-GB" sz="1600" i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Analyze</a:t>
            </a:r>
            <a:r>
              <a:rPr lang="en-GB" sz="1600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› Set Measurements...</a:t>
            </a:r>
          </a:p>
          <a:p>
            <a:pPr marL="697865" lvl="1" indent="-227965">
              <a:lnSpc>
                <a:spcPct val="100000"/>
              </a:lnSpc>
              <a:spcBef>
                <a:spcPts val="305"/>
              </a:spcBef>
              <a:buChar char="•"/>
              <a:tabLst>
                <a:tab pos="697865" algn="l"/>
                <a:tab pos="698500" algn="l"/>
              </a:tabLst>
            </a:pPr>
            <a:r>
              <a:rPr lang="en-GB" sz="1600" spc="-20" dirty="0">
                <a:solidFill>
                  <a:srgbClr val="404040"/>
                </a:solidFill>
                <a:latin typeface="Arial"/>
                <a:cs typeface="Arial"/>
              </a:rPr>
              <a:t>Area</a:t>
            </a:r>
            <a:endParaRPr lang="en-GB" sz="1600" dirty="0">
              <a:latin typeface="Arial"/>
              <a:cs typeface="Arial"/>
            </a:endParaRPr>
          </a:p>
          <a:p>
            <a:pPr marL="697865" lvl="1" indent="-227965">
              <a:lnSpc>
                <a:spcPct val="100000"/>
              </a:lnSpc>
              <a:spcBef>
                <a:spcPts val="315"/>
              </a:spcBef>
              <a:buChar char="•"/>
              <a:tabLst>
                <a:tab pos="697865" algn="l"/>
                <a:tab pos="698500" algn="l"/>
              </a:tabLst>
            </a:pPr>
            <a:r>
              <a:rPr lang="en-GB" sz="1600" dirty="0">
                <a:solidFill>
                  <a:srgbClr val="404040"/>
                </a:solidFill>
                <a:latin typeface="Arial"/>
                <a:cs typeface="Arial"/>
              </a:rPr>
              <a:t>Shape</a:t>
            </a:r>
            <a:r>
              <a:rPr lang="en-GB" sz="1600" spc="-10" dirty="0">
                <a:solidFill>
                  <a:srgbClr val="404040"/>
                </a:solidFill>
                <a:latin typeface="Arial"/>
                <a:cs typeface="Arial"/>
              </a:rPr>
              <a:t> descriptors</a:t>
            </a:r>
            <a:endParaRPr lang="en-GB" sz="1600" dirty="0">
              <a:latin typeface="Arial"/>
              <a:cs typeface="Arial"/>
            </a:endParaRPr>
          </a:p>
          <a:p>
            <a:pPr marL="697865" lvl="1" indent="-227965">
              <a:lnSpc>
                <a:spcPct val="100000"/>
              </a:lnSpc>
              <a:spcBef>
                <a:spcPts val="305"/>
              </a:spcBef>
              <a:buChar char="•"/>
              <a:tabLst>
                <a:tab pos="697865" algn="l"/>
                <a:tab pos="698500" algn="l"/>
              </a:tabLst>
            </a:pPr>
            <a:r>
              <a:rPr lang="en-GB" sz="1600" dirty="0">
                <a:solidFill>
                  <a:srgbClr val="404040"/>
                </a:solidFill>
                <a:latin typeface="Arial"/>
                <a:cs typeface="Arial"/>
              </a:rPr>
              <a:t>Mean</a:t>
            </a:r>
            <a:r>
              <a:rPr lang="en-GB" sz="16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GB" sz="1600" dirty="0" err="1">
                <a:solidFill>
                  <a:srgbClr val="404040"/>
                </a:solidFill>
                <a:latin typeface="Arial"/>
                <a:cs typeface="Arial"/>
              </a:rPr>
              <a:t>gray</a:t>
            </a:r>
            <a:r>
              <a:rPr lang="en-GB" sz="1600" spc="-10" dirty="0">
                <a:solidFill>
                  <a:srgbClr val="404040"/>
                </a:solidFill>
                <a:latin typeface="Arial"/>
                <a:cs typeface="Arial"/>
              </a:rPr>
              <a:t> value</a:t>
            </a:r>
          </a:p>
          <a:p>
            <a:pPr marL="697865" lvl="1" indent="-227965">
              <a:lnSpc>
                <a:spcPct val="100000"/>
              </a:lnSpc>
              <a:spcBef>
                <a:spcPts val="305"/>
              </a:spcBef>
              <a:buChar char="•"/>
              <a:tabLst>
                <a:tab pos="697865" algn="l"/>
                <a:tab pos="698500" algn="l"/>
              </a:tabLst>
            </a:pPr>
            <a:r>
              <a:rPr lang="en-GB" sz="1600" spc="-10" dirty="0">
                <a:solidFill>
                  <a:srgbClr val="404040"/>
                </a:solidFill>
                <a:latin typeface="Arial"/>
                <a:cs typeface="Arial"/>
              </a:rPr>
              <a:t>Redirect to other channel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826D5F-D6C2-1FC4-1180-87C25F86C5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0" y="3810000"/>
            <a:ext cx="2957104" cy="28864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90DC9-703C-734E-E1AA-A816092F2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39" y="610361"/>
            <a:ext cx="6322061" cy="695960"/>
          </a:xfrm>
        </p:spPr>
        <p:txBody>
          <a:bodyPr/>
          <a:lstStyle/>
          <a:p>
            <a:r>
              <a:rPr lang="en-US" dirty="0"/>
              <a:t>Exercise 1 – 3D analysis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7FFB30-126C-523B-3CB0-356B1364D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10200" y="2667000"/>
            <a:ext cx="6096000" cy="3323987"/>
          </a:xfrm>
        </p:spPr>
        <p:txBody>
          <a:bodyPr/>
          <a:lstStyle/>
          <a:p>
            <a:r>
              <a:rPr lang="en-GB" dirty="0"/>
              <a:t>Open images: </a:t>
            </a:r>
          </a:p>
          <a:p>
            <a:pPr marL="285750" indent="-285750">
              <a:buFontTx/>
              <a:buChar char="-"/>
            </a:pPr>
            <a:r>
              <a:rPr lang="en-GB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Image10-Blymphoma_activated_DAPI_pBtkGrey</a:t>
            </a:r>
          </a:p>
          <a:p>
            <a:pPr marL="285750" indent="-285750">
              <a:buFontTx/>
              <a:buChar char="-"/>
            </a:pPr>
            <a:r>
              <a:rPr lang="en-GB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Image11-Blymphoma_non_activated_DAPI_pBtkGrey</a:t>
            </a:r>
          </a:p>
          <a:p>
            <a:pPr marL="285750" indent="-285750">
              <a:buFontTx/>
              <a:buChar char="-"/>
            </a:pPr>
            <a:endParaRPr lang="en-GB" i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GB" i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GB" dirty="0"/>
              <a:t>B-lymphoma cells activated</a:t>
            </a:r>
          </a:p>
          <a:p>
            <a:pPr marL="285750" indent="-285750">
              <a:buFontTx/>
              <a:buChar char="-"/>
            </a:pPr>
            <a:r>
              <a:rPr lang="en-GB" dirty="0"/>
              <a:t>Activation marker </a:t>
            </a:r>
            <a:r>
              <a:rPr lang="en-GB" dirty="0" err="1"/>
              <a:t>pBtk</a:t>
            </a:r>
            <a:r>
              <a:rPr lang="en-GB" dirty="0"/>
              <a:t> is higher in activated cells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5929F9-B484-B277-5FDC-84FC9D342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828800"/>
            <a:ext cx="4419600" cy="41918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5B2691-505C-AD5C-E74E-736989D74226}"/>
              </a:ext>
            </a:extLst>
          </p:cNvPr>
          <p:cNvSpPr txBox="1"/>
          <p:nvPr/>
        </p:nvSpPr>
        <p:spPr>
          <a:xfrm>
            <a:off x="9372600" y="6488668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Images Saara Hämälistö</a:t>
            </a:r>
          </a:p>
        </p:txBody>
      </p:sp>
    </p:spTree>
    <p:extLst>
      <p:ext uri="{BB962C8B-B14F-4D97-AF65-F5344CB8AC3E}">
        <p14:creationId xmlns:p14="http://schemas.microsoft.com/office/powerpoint/2010/main" val="24997260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90DC9-703C-734E-E1AA-A816092F2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39" y="610361"/>
            <a:ext cx="6322061" cy="695960"/>
          </a:xfrm>
        </p:spPr>
        <p:txBody>
          <a:bodyPr/>
          <a:lstStyle/>
          <a:p>
            <a:r>
              <a:rPr lang="en-US" dirty="0"/>
              <a:t>Exercise – 3D analysis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FD80F-5978-9D09-A0C5-3B5FC9A78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6939" y="1600200"/>
            <a:ext cx="10817861" cy="5416868"/>
          </a:xfrm>
        </p:spPr>
        <p:txBody>
          <a:bodyPr/>
          <a:lstStyle/>
          <a:p>
            <a:r>
              <a:rPr lang="en-US" sz="1600" dirty="0"/>
              <a:t>Examine by using brightness and contrast</a:t>
            </a:r>
          </a:p>
          <a:p>
            <a:endParaRPr lang="en-US" sz="1600" dirty="0"/>
          </a:p>
          <a:p>
            <a:r>
              <a:rPr lang="en-US" sz="1600" dirty="0"/>
              <a:t>1. Split channels and duplicate, close blue channel </a:t>
            </a:r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Image › Color › Split Channels</a:t>
            </a:r>
          </a:p>
          <a:p>
            <a:endParaRPr lang="en-US" sz="1600" dirty="0"/>
          </a:p>
          <a:p>
            <a:r>
              <a:rPr lang="en-US" sz="1600" dirty="0"/>
              <a:t>2. Pre-processing (filters)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Median 3D 5/5/5 </a:t>
            </a:r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Process › Filters › Median 3D...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Tophat</a:t>
            </a:r>
            <a:r>
              <a:rPr lang="en-US" sz="1600" dirty="0"/>
              <a:t> 10 (don’t subtract) </a:t>
            </a:r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Process › Filters › Top Hat...</a:t>
            </a:r>
          </a:p>
          <a:p>
            <a:endParaRPr lang="en-US" sz="1600" dirty="0"/>
          </a:p>
          <a:p>
            <a:r>
              <a:rPr lang="en-US" sz="1600" dirty="0"/>
              <a:t>3. Detection (Threshold)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Mean, stack histogram  </a:t>
            </a:r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Image › Adjust › Threshold...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4. Post-processing (binary)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Fill holes </a:t>
            </a:r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Process › Binary › Fill Holes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5. Post-processing (</a:t>
            </a:r>
            <a:r>
              <a:rPr lang="en-US" sz="1600" dirty="0" err="1"/>
              <a:t>MorpholibJ</a:t>
            </a:r>
            <a:r>
              <a:rPr lang="en-US" sz="1600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Distance transform watershed 3D </a:t>
            </a:r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Plugins › </a:t>
            </a:r>
            <a:r>
              <a:rPr lang="en-US" sz="1600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MorphoLibJ</a:t>
            </a:r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› Binary Images › Distance Transform Watershed 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6. ROI management and measurement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Add image in 3D image suite </a:t>
            </a:r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Plugins › 3DSuite › 3D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Select original image, Select all - quantify</a:t>
            </a:r>
          </a:p>
          <a:p>
            <a:endParaRPr lang="en-US" sz="1600" dirty="0"/>
          </a:p>
          <a:p>
            <a:endParaRPr lang="en-GB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D7AF94-FA5F-E924-D1B4-DFDF40991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2133600"/>
            <a:ext cx="3352799" cy="290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330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31257-9AD6-293F-FDA2-40CFD7505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1A683-2D09-AE4B-05C3-0CCD26576E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17A74E-32E2-BDA8-5CB8-B75DA3E10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04800"/>
            <a:ext cx="10395964" cy="59428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386FA9-80DC-BC83-5A37-CB81C6874C46}"/>
              </a:ext>
            </a:extLst>
          </p:cNvPr>
          <p:cNvSpPr/>
          <p:nvPr/>
        </p:nvSpPr>
        <p:spPr>
          <a:xfrm>
            <a:off x="6324600" y="381000"/>
            <a:ext cx="533400" cy="3276600"/>
          </a:xfrm>
          <a:prstGeom prst="rect">
            <a:avLst/>
          </a:prstGeom>
          <a:noFill/>
          <a:ln w="28575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CC284A-21FF-CCCD-E820-4D66EFFECDC2}"/>
              </a:ext>
            </a:extLst>
          </p:cNvPr>
          <p:cNvSpPr/>
          <p:nvPr/>
        </p:nvSpPr>
        <p:spPr>
          <a:xfrm>
            <a:off x="7848600" y="381000"/>
            <a:ext cx="533400" cy="3276600"/>
          </a:xfrm>
          <a:prstGeom prst="rect">
            <a:avLst/>
          </a:prstGeom>
          <a:noFill/>
          <a:ln w="28575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8534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Add</a:t>
            </a:r>
            <a:r>
              <a:rPr spc="-140" dirty="0"/>
              <a:t> </a:t>
            </a:r>
            <a:r>
              <a:rPr dirty="0"/>
              <a:t>scale</a:t>
            </a:r>
            <a:r>
              <a:rPr spc="-135" dirty="0"/>
              <a:t> </a:t>
            </a:r>
            <a:r>
              <a:rPr dirty="0"/>
              <a:t>bar</a:t>
            </a:r>
            <a:r>
              <a:rPr spc="-140" dirty="0"/>
              <a:t> </a:t>
            </a:r>
            <a:r>
              <a:rPr dirty="0"/>
              <a:t>in</a:t>
            </a:r>
            <a:r>
              <a:rPr spc="-135" dirty="0"/>
              <a:t> </a:t>
            </a:r>
            <a:r>
              <a:rPr spc="-20" dirty="0"/>
              <a:t>Fiji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77059"/>
            <a:ext cx="10198728" cy="4985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dirty="0">
                <a:solidFill>
                  <a:srgbClr val="3A3838"/>
                </a:solidFill>
                <a:latin typeface="Arial"/>
                <a:cs typeface="Arial"/>
              </a:rPr>
              <a:t>Make</a:t>
            </a:r>
            <a:r>
              <a:rPr sz="1800" spc="-5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A3838"/>
                </a:solidFill>
                <a:latin typeface="Arial"/>
                <a:cs typeface="Arial"/>
              </a:rPr>
              <a:t>sure</a:t>
            </a:r>
            <a:r>
              <a:rPr sz="1800" spc="-5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A3838"/>
                </a:solidFill>
                <a:latin typeface="Arial"/>
                <a:cs typeface="Arial"/>
              </a:rPr>
              <a:t>that</a:t>
            </a:r>
            <a:r>
              <a:rPr sz="1800" spc="-4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A3838"/>
                </a:solidFill>
                <a:latin typeface="Arial"/>
                <a:cs typeface="Arial"/>
              </a:rPr>
              <a:t>your</a:t>
            </a:r>
            <a:r>
              <a:rPr sz="1800" spc="-4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A3838"/>
                </a:solidFill>
                <a:latin typeface="Arial"/>
                <a:cs typeface="Arial"/>
              </a:rPr>
              <a:t>image</a:t>
            </a:r>
            <a:r>
              <a:rPr sz="1800" spc="-5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A3838"/>
                </a:solidFill>
                <a:latin typeface="Arial"/>
                <a:cs typeface="Arial"/>
              </a:rPr>
              <a:t>the</a:t>
            </a:r>
            <a:r>
              <a:rPr sz="1800" spc="-4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A3838"/>
                </a:solidFill>
                <a:latin typeface="Arial"/>
                <a:cs typeface="Arial"/>
              </a:rPr>
              <a:t>unit</a:t>
            </a:r>
            <a:r>
              <a:rPr sz="1800" spc="-4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A3838"/>
                </a:solidFill>
                <a:latin typeface="Arial"/>
                <a:cs typeface="Arial"/>
              </a:rPr>
              <a:t>of</a:t>
            </a:r>
            <a:r>
              <a:rPr sz="1800" spc="-5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A3838"/>
                </a:solidFill>
                <a:latin typeface="Arial"/>
                <a:cs typeface="Arial"/>
              </a:rPr>
              <a:t>length</a:t>
            </a:r>
            <a:r>
              <a:rPr sz="1800" spc="-5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A3838"/>
                </a:solidFill>
                <a:latin typeface="Arial"/>
                <a:cs typeface="Arial"/>
              </a:rPr>
              <a:t>is</a:t>
            </a:r>
            <a:r>
              <a:rPr sz="1800" spc="-5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A3838"/>
                </a:solidFill>
                <a:latin typeface="Arial"/>
                <a:cs typeface="Arial"/>
              </a:rPr>
              <a:t>set</a:t>
            </a:r>
            <a:r>
              <a:rPr sz="1800" spc="-4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A3838"/>
                </a:solidFill>
                <a:latin typeface="Arial"/>
                <a:cs typeface="Arial"/>
              </a:rPr>
              <a:t>to</a:t>
            </a:r>
            <a:r>
              <a:rPr sz="1800" spc="-4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800" spc="-25" dirty="0" err="1">
                <a:solidFill>
                  <a:srgbClr val="3A3838"/>
                </a:solidFill>
                <a:latin typeface="Arial"/>
                <a:cs typeface="Arial"/>
              </a:rPr>
              <a:t>μm</a:t>
            </a:r>
            <a:r>
              <a:rPr lang="fi-FI" sz="1800" spc="-2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i="1" dirty="0" err="1">
                <a:solidFill>
                  <a:srgbClr val="8FAADC"/>
                </a:solidFill>
                <a:latin typeface="Arial"/>
                <a:cs typeface="Arial"/>
              </a:rPr>
              <a:t>Analyze</a:t>
            </a:r>
            <a:r>
              <a:rPr lang="en-GB" sz="1800" i="1" spc="-2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GB" sz="1800" i="1" spc="-10" dirty="0">
                <a:solidFill>
                  <a:srgbClr val="8FAADC"/>
                </a:solidFill>
                <a:latin typeface="Arial"/>
                <a:cs typeface="Arial"/>
              </a:rPr>
              <a:t>-</a:t>
            </a:r>
            <a:r>
              <a:rPr lang="en-GB" sz="1800" i="1" dirty="0">
                <a:solidFill>
                  <a:srgbClr val="8FAADC"/>
                </a:solidFill>
                <a:latin typeface="Arial"/>
                <a:cs typeface="Arial"/>
              </a:rPr>
              <a:t>&gt;</a:t>
            </a:r>
            <a:r>
              <a:rPr lang="en-GB" sz="1800" i="1" spc="-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GB" sz="1800" i="1" dirty="0">
                <a:solidFill>
                  <a:srgbClr val="8FAADC"/>
                </a:solidFill>
                <a:latin typeface="Arial"/>
                <a:cs typeface="Arial"/>
              </a:rPr>
              <a:t>Set</a:t>
            </a:r>
            <a:r>
              <a:rPr lang="en-GB" sz="1800" i="1" spc="-10" dirty="0">
                <a:solidFill>
                  <a:srgbClr val="8FAADC"/>
                </a:solidFill>
                <a:latin typeface="Arial"/>
                <a:cs typeface="Arial"/>
              </a:rPr>
              <a:t> Scale</a:t>
            </a:r>
          </a:p>
          <a:p>
            <a:pPr marL="12700">
              <a:spcBef>
                <a:spcPts val="100"/>
              </a:spcBef>
            </a:pPr>
            <a:endParaRPr lang="en-GB" i="1" spc="-10" dirty="0">
              <a:solidFill>
                <a:srgbClr val="8FAADC"/>
              </a:solidFill>
              <a:latin typeface="Arial"/>
              <a:cs typeface="Arial"/>
            </a:endParaRPr>
          </a:p>
          <a:p>
            <a:pPr marL="12700">
              <a:spcBef>
                <a:spcPts val="100"/>
              </a:spcBef>
            </a:pP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Add scale</a:t>
            </a:r>
            <a:r>
              <a:rPr lang="en-GB" sz="1800" spc="-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spc="-25" dirty="0">
                <a:solidFill>
                  <a:srgbClr val="3A3838"/>
                </a:solidFill>
                <a:latin typeface="Arial"/>
                <a:cs typeface="Arial"/>
              </a:rPr>
              <a:t>bar </a:t>
            </a:r>
            <a:r>
              <a:rPr lang="en-GB" sz="1800" i="1" dirty="0" err="1">
                <a:solidFill>
                  <a:srgbClr val="8FAADC"/>
                </a:solidFill>
                <a:latin typeface="Arial"/>
                <a:cs typeface="Arial"/>
              </a:rPr>
              <a:t>Analyze</a:t>
            </a:r>
            <a:r>
              <a:rPr lang="en-GB" sz="1800" i="1" spc="-3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GB" sz="1800" i="1" dirty="0">
                <a:solidFill>
                  <a:srgbClr val="8FAADC"/>
                </a:solidFill>
                <a:latin typeface="Arial"/>
                <a:cs typeface="Arial"/>
              </a:rPr>
              <a:t>-&gt;</a:t>
            </a:r>
            <a:r>
              <a:rPr lang="en-GB" sz="1800" i="1" spc="-1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GB" sz="1800" i="1" spc="-20" dirty="0">
                <a:solidFill>
                  <a:srgbClr val="8FAADC"/>
                </a:solidFill>
                <a:latin typeface="Arial"/>
                <a:cs typeface="Arial"/>
              </a:rPr>
              <a:t>Tools</a:t>
            </a:r>
            <a:r>
              <a:rPr lang="en-GB" sz="1800" i="1" spc="-2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GB" sz="1800" i="1" dirty="0">
                <a:solidFill>
                  <a:srgbClr val="8FAADC"/>
                </a:solidFill>
                <a:latin typeface="Arial"/>
                <a:cs typeface="Arial"/>
              </a:rPr>
              <a:t>-&gt;</a:t>
            </a:r>
            <a:r>
              <a:rPr lang="en-GB" sz="1800" i="1" spc="-1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GB" sz="1800" i="1" dirty="0">
                <a:solidFill>
                  <a:srgbClr val="8FAADC"/>
                </a:solidFill>
                <a:latin typeface="Arial"/>
                <a:cs typeface="Arial"/>
              </a:rPr>
              <a:t>Scale</a:t>
            </a:r>
            <a:r>
              <a:rPr lang="en-GB" sz="1800" i="1" spc="-3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GB" sz="1800" i="1" spc="-25" dirty="0">
                <a:solidFill>
                  <a:srgbClr val="8FAADC"/>
                </a:solidFill>
                <a:latin typeface="Arial"/>
                <a:cs typeface="Arial"/>
              </a:rPr>
              <a:t>bar</a:t>
            </a:r>
          </a:p>
          <a:p>
            <a:pPr marL="12700">
              <a:spcBef>
                <a:spcPts val="100"/>
              </a:spcBef>
            </a:pPr>
            <a:endParaRPr lang="en-GB" i="1" spc="-25" dirty="0">
              <a:solidFill>
                <a:srgbClr val="8FAADC"/>
              </a:solidFill>
              <a:latin typeface="Arial"/>
              <a:cs typeface="Arial"/>
            </a:endParaRPr>
          </a:p>
          <a:p>
            <a:pPr marL="12700" marR="5080" algn="just">
              <a:lnSpc>
                <a:spcPct val="120000"/>
              </a:lnSpc>
              <a:spcBef>
                <a:spcPts val="100"/>
              </a:spcBef>
            </a:pP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If</a:t>
            </a:r>
            <a:r>
              <a:rPr lang="en-GB" sz="1800" spc="-1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you</a:t>
            </a:r>
            <a:r>
              <a:rPr lang="en-GB" sz="1800" spc="-1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intend</a:t>
            </a:r>
            <a:r>
              <a:rPr lang="en-GB" sz="1800" spc="-1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to</a:t>
            </a:r>
            <a:r>
              <a:rPr lang="en-GB" sz="1800" spc="-1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safe</a:t>
            </a:r>
            <a:r>
              <a:rPr lang="en-GB" sz="1800" spc="-1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the</a:t>
            </a:r>
            <a:r>
              <a:rPr lang="en-GB" sz="1800" spc="-1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image</a:t>
            </a:r>
            <a:r>
              <a:rPr lang="en-GB" sz="1800" spc="-2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in</a:t>
            </a:r>
            <a:r>
              <a:rPr lang="en-GB" sz="1800" spc="-1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tiff</a:t>
            </a:r>
            <a:r>
              <a:rPr lang="en-GB" sz="1800" spc="-1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or</a:t>
            </a:r>
            <a:r>
              <a:rPr lang="en-GB" sz="1800" spc="-1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 err="1">
                <a:solidFill>
                  <a:srgbClr val="3A3838"/>
                </a:solidFill>
                <a:latin typeface="Arial"/>
                <a:cs typeface="Arial"/>
              </a:rPr>
              <a:t>avi</a:t>
            </a:r>
            <a:r>
              <a:rPr lang="en-GB" sz="1800" spc="-1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format,</a:t>
            </a:r>
            <a:r>
              <a:rPr lang="en-GB" sz="1800" spc="-1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remember</a:t>
            </a:r>
            <a:r>
              <a:rPr lang="en-GB" sz="1800" spc="-2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to</a:t>
            </a:r>
            <a:r>
              <a:rPr lang="en-GB" sz="1800" spc="-1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untick</a:t>
            </a:r>
            <a:r>
              <a:rPr lang="en-GB" sz="1800" spc="-1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the</a:t>
            </a:r>
            <a:r>
              <a:rPr lang="en-GB" sz="1800" spc="-1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overlay</a:t>
            </a:r>
            <a:r>
              <a:rPr lang="en-GB" sz="1800" spc="-2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box.</a:t>
            </a:r>
            <a:r>
              <a:rPr lang="en-GB" sz="1800" spc="-1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It</a:t>
            </a:r>
            <a:r>
              <a:rPr lang="en-GB" sz="1800" spc="-2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will</a:t>
            </a:r>
            <a:r>
              <a:rPr lang="en-GB" sz="1800" spc="-1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spc="-10" dirty="0">
                <a:solidFill>
                  <a:srgbClr val="3A3838"/>
                </a:solidFill>
                <a:latin typeface="Arial"/>
                <a:cs typeface="Arial"/>
              </a:rPr>
              <a:t>create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another</a:t>
            </a:r>
            <a:r>
              <a:rPr lang="en-GB" sz="1800" spc="-3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image</a:t>
            </a:r>
            <a:r>
              <a:rPr lang="en-GB" sz="1800" spc="-2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layer (so </a:t>
            </a:r>
            <a:r>
              <a:rPr lang="en-GB" dirty="0">
                <a:solidFill>
                  <a:srgbClr val="3A3838"/>
                </a:solidFill>
                <a:latin typeface="Arial"/>
                <a:cs typeface="Arial"/>
              </a:rPr>
              <a:t>the scale bar can still be removed </a:t>
            </a:r>
            <a:r>
              <a:rPr lang="en-GB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Image › Overlay › Hide Overlay )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.</a:t>
            </a:r>
            <a:r>
              <a:rPr lang="en-GB" sz="1800" spc="-1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</a:p>
          <a:p>
            <a:pPr marL="12700" marR="5080" algn="just">
              <a:lnSpc>
                <a:spcPct val="120000"/>
              </a:lnSpc>
              <a:spcBef>
                <a:spcPts val="100"/>
              </a:spcBef>
            </a:pPr>
            <a:endParaRPr lang="en-GB" spc="-15" dirty="0">
              <a:solidFill>
                <a:srgbClr val="3A3838"/>
              </a:solidFill>
              <a:latin typeface="Arial"/>
              <a:cs typeface="Arial"/>
            </a:endParaRPr>
          </a:p>
          <a:p>
            <a:pPr marL="12700" marR="5080" algn="just">
              <a:lnSpc>
                <a:spcPct val="120000"/>
              </a:lnSpc>
              <a:spcBef>
                <a:spcPts val="100"/>
              </a:spcBef>
            </a:pP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If</a:t>
            </a:r>
            <a:r>
              <a:rPr lang="en-GB" sz="1800" spc="-1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savings</a:t>
            </a:r>
            <a:r>
              <a:rPr lang="en-GB" sz="1800" spc="-2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pc="-25" dirty="0" err="1">
                <a:solidFill>
                  <a:srgbClr val="3A3838"/>
                </a:solidFill>
                <a:latin typeface="Arial"/>
                <a:cs typeface="Arial"/>
              </a:rPr>
              <a:t>png</a:t>
            </a:r>
            <a:r>
              <a:rPr lang="en-GB" spc="-25" dirty="0">
                <a:solidFill>
                  <a:srgbClr val="3A3838"/>
                </a:solidFill>
                <a:latin typeface="Arial"/>
                <a:cs typeface="Arial"/>
              </a:rPr>
              <a:t> or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jpeg,</a:t>
            </a:r>
            <a:r>
              <a:rPr lang="en-GB" sz="1800" spc="-3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you</a:t>
            </a:r>
            <a:r>
              <a:rPr lang="en-GB" sz="1800" spc="-1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can</a:t>
            </a:r>
            <a:r>
              <a:rPr lang="en-GB" sz="1800" spc="-1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leave</a:t>
            </a:r>
            <a:r>
              <a:rPr lang="en-GB" sz="1800" spc="-2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the</a:t>
            </a:r>
            <a:r>
              <a:rPr lang="en-GB" sz="1800" spc="-2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box</a:t>
            </a:r>
            <a:r>
              <a:rPr lang="en-GB" sz="1800" spc="-2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ticked,</a:t>
            </a:r>
            <a:r>
              <a:rPr lang="en-GB" sz="1800" spc="-1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the</a:t>
            </a:r>
            <a:r>
              <a:rPr lang="en-GB" sz="1800" spc="-1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layer</a:t>
            </a:r>
            <a:r>
              <a:rPr lang="en-GB" sz="1800" spc="-2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will</a:t>
            </a:r>
            <a:r>
              <a:rPr lang="en-GB" sz="1800" spc="-2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be</a:t>
            </a:r>
            <a:r>
              <a:rPr lang="en-GB" sz="1800" spc="-2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merged</a:t>
            </a:r>
            <a:r>
              <a:rPr lang="en-GB" sz="1800" spc="-2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with</a:t>
            </a:r>
            <a:r>
              <a:rPr lang="en-GB" sz="1800" spc="-2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spc="-25" dirty="0">
                <a:solidFill>
                  <a:srgbClr val="3A3838"/>
                </a:solidFill>
                <a:latin typeface="Arial"/>
                <a:cs typeface="Arial"/>
              </a:rPr>
              <a:t>the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image</a:t>
            </a:r>
            <a:r>
              <a:rPr lang="en-GB" sz="1800" spc="-2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when</a:t>
            </a:r>
            <a:r>
              <a:rPr lang="en-GB" sz="1800" spc="-2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spc="-10" dirty="0">
                <a:solidFill>
                  <a:srgbClr val="3A3838"/>
                </a:solidFill>
                <a:latin typeface="Arial"/>
                <a:cs typeface="Arial"/>
              </a:rPr>
              <a:t>exporting.</a:t>
            </a:r>
            <a:endParaRPr lang="en-GB"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lang="en-GB" sz="235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lang="en-GB" sz="1800" b="1" dirty="0">
                <a:solidFill>
                  <a:srgbClr val="3A3838"/>
                </a:solidFill>
                <a:latin typeface="Arial"/>
                <a:cs typeface="Arial"/>
              </a:rPr>
              <a:t>Note!</a:t>
            </a:r>
            <a:r>
              <a:rPr lang="en-GB" sz="1800" b="1" spc="-2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Remember</a:t>
            </a:r>
            <a:r>
              <a:rPr lang="en-GB" sz="1800" spc="-1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to</a:t>
            </a:r>
            <a:r>
              <a:rPr lang="en-GB" sz="1800" spc="-1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do</a:t>
            </a:r>
            <a:r>
              <a:rPr lang="en-GB" sz="1800" spc="-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all</a:t>
            </a:r>
            <a:r>
              <a:rPr lang="en-GB" sz="1800" spc="-1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the</a:t>
            </a:r>
            <a:r>
              <a:rPr lang="en-GB" sz="1800" spc="-1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other</a:t>
            </a:r>
            <a:r>
              <a:rPr lang="en-GB" sz="1800" spc="-1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modifications</a:t>
            </a:r>
            <a:r>
              <a:rPr lang="en-GB" sz="1800" spc="-2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(e.g.,</a:t>
            </a:r>
            <a:r>
              <a:rPr lang="en-GB" sz="1800" spc="-1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merging/adjusting</a:t>
            </a:r>
            <a:r>
              <a:rPr lang="en-GB" sz="1800" spc="-1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brightness</a:t>
            </a:r>
            <a:r>
              <a:rPr lang="en-GB" sz="1800" spc="-3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spc="-25" dirty="0">
                <a:solidFill>
                  <a:srgbClr val="3A3838"/>
                </a:solidFill>
                <a:latin typeface="Arial"/>
                <a:cs typeface="Arial"/>
              </a:rPr>
              <a:t>and</a:t>
            </a:r>
            <a:endParaRPr lang="en-GB" sz="180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430"/>
              </a:spcBef>
            </a:pP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contrast/maximum</a:t>
            </a:r>
            <a:r>
              <a:rPr lang="en-GB" sz="1800" spc="-2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projection)</a:t>
            </a:r>
            <a:r>
              <a:rPr lang="en-GB" sz="1800" spc="-1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first</a:t>
            </a:r>
            <a:r>
              <a:rPr lang="en-GB" sz="1800" spc="-2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and</a:t>
            </a:r>
            <a:r>
              <a:rPr lang="en-GB" sz="1800" spc="-1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add</a:t>
            </a:r>
            <a:r>
              <a:rPr lang="en-GB" sz="1800" spc="-2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the</a:t>
            </a:r>
            <a:r>
              <a:rPr lang="en-GB" sz="1800" spc="-1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scale</a:t>
            </a:r>
            <a:r>
              <a:rPr lang="en-GB" sz="1800" spc="-1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bar</a:t>
            </a:r>
            <a:r>
              <a:rPr lang="en-GB" sz="1800" spc="-1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to</a:t>
            </a:r>
            <a:r>
              <a:rPr lang="en-GB" sz="1800" spc="-2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the</a:t>
            </a:r>
            <a:r>
              <a:rPr lang="en-GB" sz="1800" spc="-1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final</a:t>
            </a:r>
            <a:r>
              <a:rPr lang="en-GB" sz="1800" spc="-1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image</a:t>
            </a:r>
            <a:r>
              <a:rPr lang="en-GB" sz="1800" spc="-2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dirty="0">
                <a:solidFill>
                  <a:srgbClr val="3A3838"/>
                </a:solidFill>
                <a:latin typeface="Arial"/>
                <a:cs typeface="Arial"/>
              </a:rPr>
              <a:t>before</a:t>
            </a:r>
            <a:r>
              <a:rPr lang="en-GB" sz="1800" spc="-2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lang="en-GB" sz="1800" spc="-10" dirty="0">
                <a:solidFill>
                  <a:srgbClr val="3A3838"/>
                </a:solidFill>
                <a:latin typeface="Arial"/>
                <a:cs typeface="Arial"/>
              </a:rPr>
              <a:t>exporting.</a:t>
            </a:r>
            <a:endParaRPr lang="en-GB" sz="1800" dirty="0">
              <a:latin typeface="Arial"/>
              <a:cs typeface="Arial"/>
            </a:endParaRPr>
          </a:p>
          <a:p>
            <a:pPr marL="12700">
              <a:spcBef>
                <a:spcPts val="100"/>
              </a:spcBef>
            </a:pPr>
            <a:endParaRPr lang="en-GB" sz="1800" dirty="0">
              <a:latin typeface="Arial"/>
              <a:cs typeface="Arial"/>
            </a:endParaRPr>
          </a:p>
          <a:p>
            <a:pPr marL="12700">
              <a:spcBef>
                <a:spcPts val="100"/>
              </a:spcBef>
            </a:pPr>
            <a:endParaRPr lang="en-GB" sz="1800" dirty="0">
              <a:latin typeface="Arial"/>
              <a:cs typeface="Arial"/>
            </a:endParaRPr>
          </a:p>
          <a:p>
            <a:pPr marL="12700">
              <a:spcBef>
                <a:spcPts val="100"/>
              </a:spcBef>
            </a:pPr>
            <a:endParaRPr lang="en-GB"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800" dirty="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982200" y="187017"/>
            <a:ext cx="1995542" cy="1655277"/>
            <a:chOff x="8877038" y="253816"/>
            <a:chExt cx="3329304" cy="276161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77038" y="1025732"/>
              <a:ext cx="1891043" cy="198942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10315" y="485140"/>
              <a:ext cx="1096429" cy="4541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10315" y="911859"/>
              <a:ext cx="869950" cy="45415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443051" y="268104"/>
              <a:ext cx="1749425" cy="1383030"/>
            </a:xfrm>
            <a:custGeom>
              <a:avLst/>
              <a:gdLst/>
              <a:ahLst/>
              <a:cxnLst/>
              <a:rect l="l" t="t" r="r" b="b"/>
              <a:pathLst>
                <a:path w="1749425" h="1383030">
                  <a:moveTo>
                    <a:pt x="543591" y="1382895"/>
                  </a:moveTo>
                  <a:lnTo>
                    <a:pt x="473868" y="1149850"/>
                  </a:lnTo>
                  <a:lnTo>
                    <a:pt x="421500" y="1128859"/>
                  </a:lnTo>
                  <a:lnTo>
                    <a:pt x="371961" y="1105981"/>
                  </a:lnTo>
                  <a:lnTo>
                    <a:pt x="325297" y="1081324"/>
                  </a:lnTo>
                  <a:lnTo>
                    <a:pt x="281555" y="1055001"/>
                  </a:lnTo>
                  <a:lnTo>
                    <a:pt x="240782" y="1027121"/>
                  </a:lnTo>
                  <a:lnTo>
                    <a:pt x="203024" y="997795"/>
                  </a:lnTo>
                  <a:lnTo>
                    <a:pt x="168328" y="967134"/>
                  </a:lnTo>
                  <a:lnTo>
                    <a:pt x="136739" y="935246"/>
                  </a:lnTo>
                  <a:lnTo>
                    <a:pt x="108306" y="902244"/>
                  </a:lnTo>
                  <a:lnTo>
                    <a:pt x="83074" y="868237"/>
                  </a:lnTo>
                  <a:lnTo>
                    <a:pt x="61089" y="833336"/>
                  </a:lnTo>
                  <a:lnTo>
                    <a:pt x="42400" y="797652"/>
                  </a:lnTo>
                  <a:lnTo>
                    <a:pt x="27051" y="761294"/>
                  </a:lnTo>
                  <a:lnTo>
                    <a:pt x="15090" y="724373"/>
                  </a:lnTo>
                  <a:lnTo>
                    <a:pt x="6564" y="686999"/>
                  </a:lnTo>
                  <a:lnTo>
                    <a:pt x="0" y="611336"/>
                  </a:lnTo>
                  <a:lnTo>
                    <a:pt x="2055" y="573268"/>
                  </a:lnTo>
                  <a:lnTo>
                    <a:pt x="7731" y="535188"/>
                  </a:lnTo>
                  <a:lnTo>
                    <a:pt x="17074" y="497208"/>
                  </a:lnTo>
                  <a:lnTo>
                    <a:pt x="30131" y="459438"/>
                  </a:lnTo>
                  <a:lnTo>
                    <a:pt x="46948" y="421989"/>
                  </a:lnTo>
                  <a:lnTo>
                    <a:pt x="67572" y="384970"/>
                  </a:lnTo>
                  <a:lnTo>
                    <a:pt x="92050" y="348492"/>
                  </a:lnTo>
                  <a:lnTo>
                    <a:pt x="120427" y="312666"/>
                  </a:lnTo>
                  <a:lnTo>
                    <a:pt x="148706" y="281724"/>
                  </a:lnTo>
                  <a:lnTo>
                    <a:pt x="179278" y="252268"/>
                  </a:lnTo>
                  <a:lnTo>
                    <a:pt x="212027" y="224319"/>
                  </a:lnTo>
                  <a:lnTo>
                    <a:pt x="246831" y="197900"/>
                  </a:lnTo>
                  <a:lnTo>
                    <a:pt x="283573" y="173031"/>
                  </a:lnTo>
                  <a:lnTo>
                    <a:pt x="322133" y="149736"/>
                  </a:lnTo>
                  <a:lnTo>
                    <a:pt x="362392" y="128036"/>
                  </a:lnTo>
                  <a:lnTo>
                    <a:pt x="404231" y="107952"/>
                  </a:lnTo>
                  <a:lnTo>
                    <a:pt x="447531" y="89508"/>
                  </a:lnTo>
                  <a:lnTo>
                    <a:pt x="492173" y="72724"/>
                  </a:lnTo>
                  <a:lnTo>
                    <a:pt x="538039" y="57622"/>
                  </a:lnTo>
                  <a:lnTo>
                    <a:pt x="585008" y="44224"/>
                  </a:lnTo>
                  <a:lnTo>
                    <a:pt x="632962" y="32553"/>
                  </a:lnTo>
                  <a:lnTo>
                    <a:pt x="681783" y="22630"/>
                  </a:lnTo>
                  <a:lnTo>
                    <a:pt x="731350" y="14477"/>
                  </a:lnTo>
                  <a:lnTo>
                    <a:pt x="781545" y="8115"/>
                  </a:lnTo>
                  <a:lnTo>
                    <a:pt x="832249" y="3567"/>
                  </a:lnTo>
                  <a:lnTo>
                    <a:pt x="883343" y="855"/>
                  </a:lnTo>
                  <a:lnTo>
                    <a:pt x="934708" y="0"/>
                  </a:lnTo>
                  <a:lnTo>
                    <a:pt x="986224" y="1024"/>
                  </a:lnTo>
                  <a:lnTo>
                    <a:pt x="1037774" y="3949"/>
                  </a:lnTo>
                  <a:lnTo>
                    <a:pt x="1089237" y="8797"/>
                  </a:lnTo>
                  <a:lnTo>
                    <a:pt x="1140494" y="15590"/>
                  </a:lnTo>
                  <a:lnTo>
                    <a:pt x="1191428" y="24350"/>
                  </a:lnTo>
                  <a:lnTo>
                    <a:pt x="1241918" y="35099"/>
                  </a:lnTo>
                  <a:lnTo>
                    <a:pt x="1291846" y="47858"/>
                  </a:lnTo>
                  <a:lnTo>
                    <a:pt x="1341092" y="62649"/>
                  </a:lnTo>
                  <a:lnTo>
                    <a:pt x="1389538" y="79494"/>
                  </a:lnTo>
                  <a:lnTo>
                    <a:pt x="1441906" y="100485"/>
                  </a:lnTo>
                  <a:lnTo>
                    <a:pt x="1491445" y="123364"/>
                  </a:lnTo>
                  <a:lnTo>
                    <a:pt x="1538108" y="148020"/>
                  </a:lnTo>
                  <a:lnTo>
                    <a:pt x="1581850" y="174343"/>
                  </a:lnTo>
                  <a:lnTo>
                    <a:pt x="1622624" y="202223"/>
                  </a:lnTo>
                  <a:lnTo>
                    <a:pt x="1660382" y="231549"/>
                  </a:lnTo>
                  <a:lnTo>
                    <a:pt x="1695078" y="262211"/>
                  </a:lnTo>
                  <a:lnTo>
                    <a:pt x="1726667" y="294098"/>
                  </a:lnTo>
                  <a:lnTo>
                    <a:pt x="1748947" y="319959"/>
                  </a:lnTo>
                </a:path>
                <a:path w="1749425" h="1383030">
                  <a:moveTo>
                    <a:pt x="1748947" y="909143"/>
                  </a:moveTo>
                  <a:lnTo>
                    <a:pt x="1715107" y="947185"/>
                  </a:lnTo>
                  <a:lnTo>
                    <a:pt x="1684870" y="976341"/>
                  </a:lnTo>
                  <a:lnTo>
                    <a:pt x="1652381" y="1004109"/>
                  </a:lnTo>
                  <a:lnTo>
                    <a:pt x="1617753" y="1030452"/>
                  </a:lnTo>
                  <a:lnTo>
                    <a:pt x="1581099" y="1055332"/>
                  </a:lnTo>
                  <a:lnTo>
                    <a:pt x="1542531" y="1078712"/>
                  </a:lnTo>
                  <a:lnTo>
                    <a:pt x="1502163" y="1100555"/>
                  </a:lnTo>
                  <a:lnTo>
                    <a:pt x="1460108" y="1120824"/>
                  </a:lnTo>
                  <a:lnTo>
                    <a:pt x="1416477" y="1139480"/>
                  </a:lnTo>
                  <a:lnTo>
                    <a:pt x="1371385" y="1156487"/>
                  </a:lnTo>
                  <a:lnTo>
                    <a:pt x="1324944" y="1171807"/>
                  </a:lnTo>
                  <a:lnTo>
                    <a:pt x="1277267" y="1185403"/>
                  </a:lnTo>
                  <a:lnTo>
                    <a:pt x="1228467" y="1197237"/>
                  </a:lnTo>
                  <a:lnTo>
                    <a:pt x="1178657" y="1207273"/>
                  </a:lnTo>
                  <a:lnTo>
                    <a:pt x="1127949" y="1215472"/>
                  </a:lnTo>
                  <a:lnTo>
                    <a:pt x="1076457" y="1221798"/>
                  </a:lnTo>
                  <a:lnTo>
                    <a:pt x="1024293" y="1226214"/>
                  </a:lnTo>
                  <a:lnTo>
                    <a:pt x="971571" y="1228680"/>
                  </a:lnTo>
                  <a:lnTo>
                    <a:pt x="918402" y="1229162"/>
                  </a:lnTo>
                  <a:lnTo>
                    <a:pt x="864901" y="1227620"/>
                  </a:lnTo>
                  <a:lnTo>
                    <a:pt x="811180" y="1224018"/>
                  </a:lnTo>
                  <a:lnTo>
                    <a:pt x="543591" y="1382895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758866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0361"/>
            <a:ext cx="29190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Image</a:t>
            </a:r>
            <a:r>
              <a:rPr spc="-245" dirty="0"/>
              <a:t> </a:t>
            </a:r>
            <a:r>
              <a:rPr spc="-25" dirty="0"/>
              <a:t>saving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685800" y="1327657"/>
            <a:ext cx="7391400" cy="58775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solidFill>
                  <a:schemeClr val="accent2"/>
                </a:solidFill>
              </a:rPr>
              <a:t>For</a:t>
            </a:r>
            <a:r>
              <a:rPr b="1" spc="-20" dirty="0">
                <a:solidFill>
                  <a:schemeClr val="accent2"/>
                </a:solidFill>
              </a:rPr>
              <a:t> </a:t>
            </a:r>
            <a:r>
              <a:rPr b="1" dirty="0">
                <a:solidFill>
                  <a:schemeClr val="accent2"/>
                </a:solidFill>
              </a:rPr>
              <a:t>what</a:t>
            </a:r>
            <a:r>
              <a:rPr b="1" spc="-15" dirty="0">
                <a:solidFill>
                  <a:schemeClr val="accent2"/>
                </a:solidFill>
              </a:rPr>
              <a:t> </a:t>
            </a:r>
            <a:r>
              <a:rPr b="1" dirty="0">
                <a:solidFill>
                  <a:schemeClr val="accent2"/>
                </a:solidFill>
              </a:rPr>
              <a:t>purpose</a:t>
            </a:r>
            <a:r>
              <a:rPr b="1" spc="-10" dirty="0">
                <a:solidFill>
                  <a:schemeClr val="accent2"/>
                </a:solidFill>
              </a:rPr>
              <a:t> </a:t>
            </a:r>
            <a:r>
              <a:rPr b="1" dirty="0">
                <a:solidFill>
                  <a:schemeClr val="accent2"/>
                </a:solidFill>
              </a:rPr>
              <a:t>you</a:t>
            </a:r>
            <a:r>
              <a:rPr b="1" spc="-25" dirty="0">
                <a:solidFill>
                  <a:schemeClr val="accent2"/>
                </a:solidFill>
              </a:rPr>
              <a:t> </a:t>
            </a:r>
            <a:r>
              <a:rPr b="1" dirty="0">
                <a:solidFill>
                  <a:schemeClr val="accent2"/>
                </a:solidFill>
              </a:rPr>
              <a:t>are</a:t>
            </a:r>
            <a:r>
              <a:rPr b="1" spc="-10" dirty="0">
                <a:solidFill>
                  <a:schemeClr val="accent2"/>
                </a:solidFill>
              </a:rPr>
              <a:t> </a:t>
            </a:r>
            <a:r>
              <a:rPr b="1" dirty="0">
                <a:solidFill>
                  <a:schemeClr val="accent2"/>
                </a:solidFill>
              </a:rPr>
              <a:t>saving</a:t>
            </a:r>
            <a:r>
              <a:rPr b="1" spc="-15" dirty="0">
                <a:solidFill>
                  <a:schemeClr val="accent2"/>
                </a:solidFill>
              </a:rPr>
              <a:t> </a:t>
            </a:r>
            <a:r>
              <a:rPr b="1" dirty="0">
                <a:solidFill>
                  <a:schemeClr val="accent2"/>
                </a:solidFill>
              </a:rPr>
              <a:t>the</a:t>
            </a:r>
            <a:r>
              <a:rPr b="1" spc="-5" dirty="0">
                <a:solidFill>
                  <a:schemeClr val="accent2"/>
                </a:solidFill>
              </a:rPr>
              <a:t> </a:t>
            </a:r>
            <a:r>
              <a:rPr b="1" spc="-10" dirty="0">
                <a:solidFill>
                  <a:schemeClr val="accent2"/>
                </a:solidFill>
              </a:rPr>
              <a:t>image?</a:t>
            </a:r>
          </a:p>
          <a:p>
            <a:pPr>
              <a:lnSpc>
                <a:spcPct val="100000"/>
              </a:lnSpc>
            </a:pPr>
            <a:endParaRPr sz="2000" dirty="0"/>
          </a:p>
          <a:p>
            <a:pPr marL="526415" indent="-513715">
              <a:spcBef>
                <a:spcPts val="1425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Backup</a:t>
            </a:r>
            <a:r>
              <a:rPr sz="1600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sz="16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don’t</a:t>
            </a:r>
            <a:r>
              <a:rPr sz="16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edit</a:t>
            </a:r>
            <a:r>
              <a:rPr sz="16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10" dirty="0">
                <a:latin typeface="Arial" panose="020B0604020202020204" pitchFamily="34" charset="0"/>
                <a:cs typeface="Arial" panose="020B0604020202020204" pitchFamily="34" charset="0"/>
              </a:rPr>
              <a:t>image!</a:t>
            </a:r>
            <a:endParaRPr lang="fi-FI" sz="1600" spc="-1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26415" indent="-513715">
              <a:spcBef>
                <a:spcPts val="1425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lang="fi-FI" sz="1600" spc="-10" dirty="0">
                <a:latin typeface="Arial" panose="020B0604020202020204" pitchFamily="34" charset="0"/>
                <a:cs typeface="Arial" panose="020B0604020202020204" pitchFamily="34" charset="0"/>
              </a:rPr>
              <a:t>Processing and </a:t>
            </a:r>
            <a:r>
              <a:rPr lang="fi-FI" sz="1600" spc="-10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fi-FI" sz="1600" spc="-1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fi-FI" sz="1600" spc="-10" dirty="0" err="1"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r>
              <a:rPr lang="fi-FI" sz="16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sz="1600" spc="-10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i-FI" sz="16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sz="1600" spc="-1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fi-FI" sz="1600" spc="-10" dirty="0">
                <a:latin typeface="Arial" panose="020B0604020202020204" pitchFamily="34" charset="0"/>
                <a:cs typeface="Arial" panose="020B0604020202020204" pitchFamily="34" charset="0"/>
              </a:rPr>
              <a:t> copy of </a:t>
            </a:r>
            <a:r>
              <a:rPr lang="fi-FI" sz="1600" spc="-1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fi-FI" sz="16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sz="1600" spc="-10" dirty="0" err="1">
                <a:latin typeface="Arial" panose="020B0604020202020204" pitchFamily="34" charset="0"/>
                <a:cs typeface="Arial" panose="020B0604020202020204" pitchFamily="34" charset="0"/>
              </a:rPr>
              <a:t>original</a:t>
            </a:r>
            <a:r>
              <a:rPr lang="fi-FI" sz="1600" spc="-10" dirty="0">
                <a:latin typeface="Arial" panose="020B0604020202020204" pitchFamily="34" charset="0"/>
                <a:cs typeface="Arial" panose="020B0604020202020204" pitchFamily="34" charset="0"/>
              </a:rPr>
              <a:t> image</a:t>
            </a:r>
          </a:p>
          <a:p>
            <a:pPr marL="526415" indent="-513715">
              <a:spcBef>
                <a:spcPts val="1425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lang="fi-FI" sz="1600" spc="-1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fi-FI" sz="1600" spc="-10" dirty="0" err="1">
                <a:latin typeface="Arial" panose="020B0604020202020204" pitchFamily="34" charset="0"/>
                <a:cs typeface="Arial" panose="020B0604020202020204" pitchFamily="34" charset="0"/>
              </a:rPr>
              <a:t>power</a:t>
            </a:r>
            <a:r>
              <a:rPr lang="fi-FI" sz="16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sz="1600" spc="-10" dirty="0" err="1">
                <a:latin typeface="Arial" panose="020B0604020202020204" pitchFamily="34" charset="0"/>
                <a:cs typeface="Arial" panose="020B0604020202020204" pitchFamily="34" charset="0"/>
              </a:rPr>
              <a:t>point</a:t>
            </a:r>
            <a:r>
              <a:rPr lang="fi-FI" sz="16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sz="1600" spc="-10" dirty="0" err="1">
                <a:latin typeface="Arial" panose="020B0604020202020204" pitchFamily="34" charset="0"/>
                <a:cs typeface="Arial" panose="020B0604020202020204" pitchFamily="34" charset="0"/>
              </a:rPr>
              <a:t>presentations</a:t>
            </a:r>
            <a:endParaRPr lang="fi-FI" sz="1600" spc="-1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5650" lvl="1" indent="-285750">
              <a:buFontTx/>
              <a:buChar char="-"/>
              <a:tabLst>
                <a:tab pos="526415" algn="l"/>
                <a:tab pos="527050" algn="l"/>
              </a:tabLst>
            </a:pPr>
            <a:r>
              <a:rPr lang="fi-FI" sz="1600" spc="-1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 </a:t>
            </a:r>
            <a:r>
              <a:rPr lang="fi-FI" sz="1600" spc="-1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</a:t>
            </a:r>
            <a:r>
              <a:rPr lang="fi-FI" sz="1600" spc="-1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sz="1600" spc="-1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</a:t>
            </a:r>
            <a:r>
              <a:rPr lang="fi-FI" sz="1600" spc="-1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sz="1600" spc="-1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resolution</a:t>
            </a:r>
            <a:r>
              <a:rPr lang="fi-FI" sz="1600" spc="-1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on </a:t>
            </a:r>
            <a:r>
              <a:rPr lang="fi-FI" sz="1600" spc="-1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</a:t>
            </a:r>
            <a:r>
              <a:rPr lang="fi-FI" sz="1600" spc="-1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1280 x 720</a:t>
            </a:r>
          </a:p>
          <a:p>
            <a:pPr marL="755650" lvl="1" indent="-285750">
              <a:buFontTx/>
              <a:buChar char="-"/>
              <a:tabLst>
                <a:tab pos="526415" algn="l"/>
                <a:tab pos="527050" algn="l"/>
              </a:tabLst>
            </a:pPr>
            <a:r>
              <a:rPr lang="en-US" sz="1600" spc="-1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image is a fraction of this – smaller images are just fine</a:t>
            </a:r>
          </a:p>
          <a:p>
            <a:pPr marL="469900" lvl="1">
              <a:tabLst>
                <a:tab pos="526415" algn="l"/>
                <a:tab pos="527050" algn="l"/>
              </a:tabLst>
            </a:pPr>
            <a:endParaRPr lang="fi-FI" sz="1600" spc="-1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5600" indent="-342900">
              <a:buFont typeface="+mj-lt"/>
              <a:buAutoNum type="arabicPeriod"/>
              <a:tabLst>
                <a:tab pos="526415" algn="l"/>
                <a:tab pos="527050" algn="l"/>
              </a:tabLst>
            </a:pP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sz="16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  <a:r>
              <a:rPr sz="1600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sz="16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publication</a:t>
            </a:r>
            <a:r>
              <a:rPr sz="1600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10" dirty="0">
                <a:latin typeface="Arial" panose="020B0604020202020204" pitchFamily="34" charset="0"/>
                <a:cs typeface="Arial" panose="020B0604020202020204" pitchFamily="34" charset="0"/>
              </a:rPr>
              <a:t>figures</a:t>
            </a:r>
          </a:p>
          <a:p>
            <a:pPr marL="697865" lvl="1" indent="-227965">
              <a:spcBef>
                <a:spcPts val="280"/>
              </a:spcBef>
              <a:buChar char="-"/>
              <a:tabLst>
                <a:tab pos="697865" algn="l"/>
                <a:tab pos="698500" algn="l"/>
              </a:tabLst>
            </a:pP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  <a:r>
              <a:rPr sz="1600" spc="-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sz="1600" spc="-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figure</a:t>
            </a:r>
            <a:r>
              <a:rPr sz="1600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first,</a:t>
            </a:r>
            <a:r>
              <a:rPr sz="1600" spc="-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saves</a:t>
            </a:r>
            <a:r>
              <a:rPr sz="1600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2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fi-FI" sz="1600" spc="-2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97865" lvl="1" indent="-227965">
              <a:spcBef>
                <a:spcPts val="280"/>
              </a:spcBef>
              <a:buChar char="-"/>
              <a:tabLst>
                <a:tab pos="697865" algn="l"/>
                <a:tab pos="698500" algn="l"/>
              </a:tabLst>
            </a:pPr>
            <a:r>
              <a:rPr lang="fi-FI" sz="1600" spc="-20" dirty="0" err="1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fi-FI" sz="16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sz="1600" spc="-20" dirty="0" err="1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  <a:r>
              <a:rPr lang="fi-FI" sz="16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sz="1600" spc="-20" dirty="0" err="1">
                <a:latin typeface="Arial" panose="020B0604020202020204" pitchFamily="34" charset="0"/>
                <a:cs typeface="Arial" panose="020B0604020202020204" pitchFamily="34" charset="0"/>
              </a:rPr>
              <a:t>resolution</a:t>
            </a:r>
            <a:r>
              <a:rPr lang="fi-FI" sz="1600" spc="-20" dirty="0">
                <a:latin typeface="Arial" panose="020B0604020202020204" pitchFamily="34" charset="0"/>
                <a:cs typeface="Arial" panose="020B0604020202020204" pitchFamily="34" charset="0"/>
              </a:rPr>
              <a:t> 300dpi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97865" lvl="1" indent="-227965">
              <a:spcBef>
                <a:spcPts val="280"/>
              </a:spcBef>
              <a:buChar char="-"/>
              <a:tabLst>
                <a:tab pos="697865" algn="l"/>
                <a:tab pos="698500" algn="l"/>
              </a:tabLst>
            </a:pP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sz="1600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  <a:r>
              <a:rPr sz="1600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will</a:t>
            </a:r>
            <a:r>
              <a:rPr sz="1600" spc="-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sz="1600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use?</a:t>
            </a:r>
            <a:r>
              <a:rPr sz="1600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sz="1600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do</a:t>
            </a:r>
            <a:r>
              <a:rPr sz="1600" spc="-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sz="1600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support</a:t>
            </a:r>
            <a:r>
              <a:rPr sz="1600" spc="-6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25" dirty="0">
                <a:latin typeface="Arial" panose="020B0604020202020204" pitchFamily="34" charset="0"/>
                <a:cs typeface="Arial" panose="020B0604020202020204" pitchFamily="34" charset="0"/>
              </a:rPr>
              <a:t>16-</a:t>
            </a:r>
            <a:r>
              <a:rPr sz="1600" spc="-20" dirty="0">
                <a:latin typeface="Arial" panose="020B0604020202020204" pitchFamily="34" charset="0"/>
                <a:cs typeface="Arial" panose="020B0604020202020204" pitchFamily="34" charset="0"/>
              </a:rPr>
              <a:t>bit</a:t>
            </a:r>
            <a:endParaRPr lang="en-FI" sz="1600" spc="-2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 algn="just">
              <a:lnSpc>
                <a:spcPct val="120000"/>
              </a:lnSpc>
              <a:spcBef>
                <a:spcPts val="100"/>
              </a:spcBef>
            </a:pPr>
            <a:endParaRPr lang="en-GB" sz="1600" spc="-10" dirty="0">
              <a:solidFill>
                <a:srgbClr val="3A38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 algn="l">
              <a:lnSpc>
                <a:spcPct val="120000"/>
              </a:lnSpc>
              <a:spcBef>
                <a:spcPts val="100"/>
              </a:spcBef>
            </a:pPr>
            <a:r>
              <a:rPr lang="en-GB" sz="1600" b="1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Note!</a:t>
            </a:r>
            <a:r>
              <a:rPr lang="en-GB" sz="1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​ </a:t>
            </a:r>
            <a:r>
              <a:rPr lang="en-GB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 you have already saved your images in a lossy format, there it is not possible to gain back the lost information. Therefore, always remember to hold on to your original image so that you always have a way to start over. It in generally recommended to work in a copy of an original image. </a:t>
            </a:r>
          </a:p>
          <a:p>
            <a:pPr marL="12700" marR="5080" algn="just">
              <a:lnSpc>
                <a:spcPct val="120000"/>
              </a:lnSpc>
              <a:spcBef>
                <a:spcPts val="100"/>
              </a:spcBef>
            </a:pPr>
            <a:endParaRPr lang="en-GB" sz="1800" dirty="0">
              <a:latin typeface="Arial"/>
              <a:cs typeface="Arial"/>
            </a:endParaRPr>
          </a:p>
          <a:p>
            <a:pPr marL="240665" indent="-227965">
              <a:spcBef>
                <a:spcPts val="280"/>
              </a:spcBef>
              <a:buChar char="-"/>
              <a:tabLst>
                <a:tab pos="697865" algn="l"/>
                <a:tab pos="698500" algn="l"/>
              </a:tabLst>
            </a:pPr>
            <a:endParaRPr lang="fi-FI" spc="-20" dirty="0">
              <a:latin typeface="Arial"/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90357B-2644-AACC-D0CC-4638257891B7}"/>
              </a:ext>
            </a:extLst>
          </p:cNvPr>
          <p:cNvSpPr/>
          <p:nvPr/>
        </p:nvSpPr>
        <p:spPr>
          <a:xfrm>
            <a:off x="8077200" y="610361"/>
            <a:ext cx="3810000" cy="2590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800" b="1" dirty="0">
                <a:effectLst/>
                <a:latin typeface="Arial" panose="020B0604020202020204" pitchFamily="34" charset="0"/>
              </a:rPr>
              <a:t>Lossless compression </a:t>
            </a:r>
            <a:r>
              <a:rPr lang="en-GB" sz="1800" dirty="0">
                <a:effectLst/>
                <a:latin typeface="Gautami" panose="020B0502040204020203" pitchFamily="34" charset="0"/>
              </a:rPr>
              <a:t>​</a:t>
            </a:r>
            <a:r>
              <a:rPr lang="en-GB" sz="1800" dirty="0">
                <a:effectLst/>
                <a:latin typeface="ArialMT"/>
              </a:rPr>
              <a:t>algorithms reduce file size while preserving a perfect copy of the original uncompressed image. Lossless compression usually, results in larger files than lossy compression. (PNG, TIFF, GIF)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16C44D-2845-8100-B819-66388D225DBB}"/>
              </a:ext>
            </a:extLst>
          </p:cNvPr>
          <p:cNvSpPr/>
          <p:nvPr/>
        </p:nvSpPr>
        <p:spPr>
          <a:xfrm>
            <a:off x="8077200" y="3505200"/>
            <a:ext cx="3810000" cy="2819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800" b="1" dirty="0">
                <a:effectLst/>
                <a:latin typeface="Arial" panose="020B0604020202020204" pitchFamily="34" charset="0"/>
              </a:rPr>
              <a:t>Lossy compression</a:t>
            </a:r>
            <a:r>
              <a:rPr lang="en-GB" sz="1800" dirty="0">
                <a:effectLst/>
                <a:latin typeface="Gautami" panose="020B0502040204020203" pitchFamily="34" charset="0"/>
              </a:rPr>
              <a:t>​ </a:t>
            </a:r>
            <a:r>
              <a:rPr lang="en-GB" sz="1800" dirty="0">
                <a:effectLst/>
                <a:latin typeface="ArialMT"/>
              </a:rPr>
              <a:t>algorithms preserve a representation of the original uncompressed image that may appear to be a perfect copy, but it is not. Often lossy compression results in smaller file sizes than lossless compression. (JPG/JPEG)</a:t>
            </a:r>
            <a:endParaRPr lang="en-GB" dirty="0">
              <a:effectLst/>
            </a:endParaRPr>
          </a:p>
          <a:p>
            <a:endParaRPr lang="en-GB" dirty="0">
              <a:effectLst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Weka</a:t>
            </a:r>
            <a:r>
              <a:rPr spc="-190" dirty="0"/>
              <a:t> </a:t>
            </a:r>
            <a:r>
              <a:rPr spc="-40" dirty="0"/>
              <a:t>segmentation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3239"/>
            <a:ext cx="7940675" cy="3519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100"/>
              </a:spcBef>
            </a:pPr>
            <a:r>
              <a:rPr sz="2800" i="1" spc="-165" dirty="0">
                <a:solidFill>
                  <a:srgbClr val="8FAADC"/>
                </a:solidFill>
                <a:latin typeface="Arial"/>
                <a:cs typeface="Arial"/>
              </a:rPr>
              <a:t>File</a:t>
            </a:r>
            <a:r>
              <a:rPr sz="2800" i="1" spc="-12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sz="2800" i="1" spc="-12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2800" i="1" spc="-220" dirty="0">
                <a:solidFill>
                  <a:srgbClr val="8FAADC"/>
                </a:solidFill>
                <a:latin typeface="Arial"/>
                <a:cs typeface="Arial"/>
              </a:rPr>
              <a:t>Open</a:t>
            </a:r>
            <a:r>
              <a:rPr sz="2800" i="1" spc="-13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2800" i="1" spc="-220" dirty="0">
                <a:solidFill>
                  <a:srgbClr val="8FAADC"/>
                </a:solidFill>
                <a:latin typeface="Arial"/>
                <a:cs typeface="Arial"/>
              </a:rPr>
              <a:t>Samples</a:t>
            </a:r>
            <a:r>
              <a:rPr sz="2800" i="1" spc="-14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sz="2800" i="1" spc="-12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2800" i="1" spc="-10" dirty="0">
                <a:solidFill>
                  <a:srgbClr val="8FAADC"/>
                </a:solidFill>
                <a:latin typeface="Arial"/>
                <a:cs typeface="Arial"/>
              </a:rPr>
              <a:t>Blobs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800" i="1" spc="-165" dirty="0">
                <a:solidFill>
                  <a:srgbClr val="8FAADC"/>
                </a:solidFill>
                <a:latin typeface="Arial"/>
                <a:cs typeface="Arial"/>
              </a:rPr>
              <a:t>Plugins</a:t>
            </a:r>
            <a:r>
              <a:rPr sz="2800" i="1" spc="-13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sz="2800" i="1" spc="-11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2800" i="1" spc="-140" dirty="0">
                <a:solidFill>
                  <a:srgbClr val="8FAADC"/>
                </a:solidFill>
                <a:latin typeface="Arial"/>
                <a:cs typeface="Arial"/>
              </a:rPr>
              <a:t>Segmentation</a:t>
            </a:r>
            <a:r>
              <a:rPr sz="2800" i="1" spc="-13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8FAADC"/>
                </a:solidFill>
                <a:latin typeface="Arial"/>
                <a:cs typeface="Arial"/>
              </a:rPr>
              <a:t>›</a:t>
            </a:r>
            <a:r>
              <a:rPr sz="2800" i="1" spc="-11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2800" i="1" spc="-135" dirty="0">
                <a:solidFill>
                  <a:srgbClr val="8FAADC"/>
                </a:solidFill>
                <a:latin typeface="Arial"/>
                <a:cs typeface="Arial"/>
              </a:rPr>
              <a:t>Trainable</a:t>
            </a:r>
            <a:r>
              <a:rPr sz="2800" i="1" spc="-114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2800" i="1" spc="-220" dirty="0">
                <a:solidFill>
                  <a:srgbClr val="8FAADC"/>
                </a:solidFill>
                <a:latin typeface="Arial"/>
                <a:cs typeface="Arial"/>
              </a:rPr>
              <a:t>Weka</a:t>
            </a:r>
            <a:r>
              <a:rPr sz="2800" i="1" spc="-13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2800" i="1" spc="-95" dirty="0">
                <a:solidFill>
                  <a:srgbClr val="8FAADC"/>
                </a:solidFill>
                <a:latin typeface="Arial"/>
                <a:cs typeface="Arial"/>
              </a:rPr>
              <a:t>Segmentation</a:t>
            </a:r>
            <a:endParaRPr sz="2800">
              <a:latin typeface="Arial"/>
              <a:cs typeface="Arial"/>
            </a:endParaRPr>
          </a:p>
          <a:p>
            <a:pPr marL="12700" marR="4499610">
              <a:lnSpc>
                <a:spcPct val="239500"/>
              </a:lnSpc>
              <a:spcBef>
                <a:spcPts val="5"/>
              </a:spcBef>
            </a:pPr>
            <a:r>
              <a:rPr sz="2800" i="1" spc="-180" dirty="0">
                <a:solidFill>
                  <a:srgbClr val="8FAADC"/>
                </a:solidFill>
                <a:latin typeface="Arial"/>
                <a:cs typeface="Arial"/>
              </a:rPr>
              <a:t>Create</a:t>
            </a:r>
            <a:r>
              <a:rPr sz="2800" i="1" spc="-13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2800" i="1" spc="-80" dirty="0">
                <a:solidFill>
                  <a:srgbClr val="8FAADC"/>
                </a:solidFill>
                <a:latin typeface="Arial"/>
                <a:cs typeface="Arial"/>
              </a:rPr>
              <a:t>result</a:t>
            </a:r>
            <a:r>
              <a:rPr sz="2800" i="1" spc="-14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2800" i="1" spc="-180" dirty="0">
                <a:solidFill>
                  <a:srgbClr val="8FAADC"/>
                </a:solidFill>
                <a:latin typeface="Arial"/>
                <a:cs typeface="Arial"/>
              </a:rPr>
              <a:t>–</a:t>
            </a:r>
            <a:r>
              <a:rPr sz="2800" i="1" spc="-114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2800" i="1" spc="-130" dirty="0">
                <a:solidFill>
                  <a:srgbClr val="8FAADC"/>
                </a:solidFill>
                <a:latin typeface="Arial"/>
                <a:cs typeface="Arial"/>
              </a:rPr>
              <a:t>segment </a:t>
            </a:r>
            <a:r>
              <a:rPr sz="2800" i="1" spc="-185" dirty="0">
                <a:solidFill>
                  <a:srgbClr val="8FAADC"/>
                </a:solidFill>
                <a:latin typeface="Arial"/>
                <a:cs typeface="Arial"/>
              </a:rPr>
              <a:t>Analyze</a:t>
            </a:r>
            <a:r>
              <a:rPr sz="2800" i="1" spc="-9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2800" i="1" spc="-10" dirty="0">
                <a:solidFill>
                  <a:srgbClr val="8FAADC"/>
                </a:solidFill>
                <a:latin typeface="Arial"/>
                <a:cs typeface="Arial"/>
              </a:rPr>
              <a:t>particles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910203" y="3093752"/>
            <a:ext cx="3713479" cy="2977515"/>
            <a:chOff x="7910203" y="3093752"/>
            <a:chExt cx="3713479" cy="29775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10203" y="3925965"/>
              <a:ext cx="2039348" cy="21447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48266" y="3534664"/>
              <a:ext cx="1798827" cy="45415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598899" y="3108040"/>
              <a:ext cx="2010410" cy="1490980"/>
            </a:xfrm>
            <a:custGeom>
              <a:avLst/>
              <a:gdLst/>
              <a:ahLst/>
              <a:cxnLst/>
              <a:rect l="l" t="t" r="r" b="b"/>
              <a:pathLst>
                <a:path w="2010409" h="1490979">
                  <a:moveTo>
                    <a:pt x="586373" y="1490883"/>
                  </a:moveTo>
                  <a:lnTo>
                    <a:pt x="511189" y="1239804"/>
                  </a:lnTo>
                  <a:lnTo>
                    <a:pt x="458761" y="1218916"/>
                  </a:lnTo>
                  <a:lnTo>
                    <a:pt x="408949" y="1196276"/>
                  </a:lnTo>
                  <a:lnTo>
                    <a:pt x="361790" y="1171978"/>
                  </a:lnTo>
                  <a:lnTo>
                    <a:pt x="317325" y="1146118"/>
                  </a:lnTo>
                  <a:lnTo>
                    <a:pt x="275595" y="1118790"/>
                  </a:lnTo>
                  <a:lnTo>
                    <a:pt x="236638" y="1090087"/>
                  </a:lnTo>
                  <a:lnTo>
                    <a:pt x="200494" y="1060105"/>
                  </a:lnTo>
                  <a:lnTo>
                    <a:pt x="167204" y="1028938"/>
                  </a:lnTo>
                  <a:lnTo>
                    <a:pt x="136807" y="996679"/>
                  </a:lnTo>
                  <a:lnTo>
                    <a:pt x="109343" y="963425"/>
                  </a:lnTo>
                  <a:lnTo>
                    <a:pt x="84852" y="929268"/>
                  </a:lnTo>
                  <a:lnTo>
                    <a:pt x="63373" y="894303"/>
                  </a:lnTo>
                  <a:lnTo>
                    <a:pt x="44947" y="858625"/>
                  </a:lnTo>
                  <a:lnTo>
                    <a:pt x="29613" y="822328"/>
                  </a:lnTo>
                  <a:lnTo>
                    <a:pt x="17412" y="785507"/>
                  </a:lnTo>
                  <a:lnTo>
                    <a:pt x="8383" y="748255"/>
                  </a:lnTo>
                  <a:lnTo>
                    <a:pt x="0" y="672839"/>
                  </a:lnTo>
                  <a:lnTo>
                    <a:pt x="725" y="634863"/>
                  </a:lnTo>
                  <a:lnTo>
                    <a:pt x="4782" y="596834"/>
                  </a:lnTo>
                  <a:lnTo>
                    <a:pt x="12211" y="558847"/>
                  </a:lnTo>
                  <a:lnTo>
                    <a:pt x="23050" y="520997"/>
                  </a:lnTo>
                  <a:lnTo>
                    <a:pt x="37341" y="483377"/>
                  </a:lnTo>
                  <a:lnTo>
                    <a:pt x="55122" y="446081"/>
                  </a:lnTo>
                  <a:lnTo>
                    <a:pt x="76433" y="409205"/>
                  </a:lnTo>
                  <a:lnTo>
                    <a:pt x="101315" y="372843"/>
                  </a:lnTo>
                  <a:lnTo>
                    <a:pt x="129808" y="337088"/>
                  </a:lnTo>
                  <a:lnTo>
                    <a:pt x="157254" y="306898"/>
                  </a:lnTo>
                  <a:lnTo>
                    <a:pt x="186729" y="278011"/>
                  </a:lnTo>
                  <a:lnTo>
                    <a:pt x="218140" y="250445"/>
                  </a:lnTo>
                  <a:lnTo>
                    <a:pt x="251391" y="224217"/>
                  </a:lnTo>
                  <a:lnTo>
                    <a:pt x="286387" y="199346"/>
                  </a:lnTo>
                  <a:lnTo>
                    <a:pt x="323035" y="175847"/>
                  </a:lnTo>
                  <a:lnTo>
                    <a:pt x="361239" y="153739"/>
                  </a:lnTo>
                  <a:lnTo>
                    <a:pt x="400904" y="133039"/>
                  </a:lnTo>
                  <a:lnTo>
                    <a:pt x="441937" y="113765"/>
                  </a:lnTo>
                  <a:lnTo>
                    <a:pt x="484243" y="95933"/>
                  </a:lnTo>
                  <a:lnTo>
                    <a:pt x="527726" y="79562"/>
                  </a:lnTo>
                  <a:lnTo>
                    <a:pt x="572292" y="64669"/>
                  </a:lnTo>
                  <a:lnTo>
                    <a:pt x="617847" y="51270"/>
                  </a:lnTo>
                  <a:lnTo>
                    <a:pt x="664296" y="39385"/>
                  </a:lnTo>
                  <a:lnTo>
                    <a:pt x="711545" y="29029"/>
                  </a:lnTo>
                  <a:lnTo>
                    <a:pt x="759497" y="20221"/>
                  </a:lnTo>
                  <a:lnTo>
                    <a:pt x="808060" y="12977"/>
                  </a:lnTo>
                  <a:lnTo>
                    <a:pt x="857139" y="7316"/>
                  </a:lnTo>
                  <a:lnTo>
                    <a:pt x="906638" y="3254"/>
                  </a:lnTo>
                  <a:lnTo>
                    <a:pt x="956463" y="810"/>
                  </a:lnTo>
                  <a:lnTo>
                    <a:pt x="1006519" y="0"/>
                  </a:lnTo>
                  <a:lnTo>
                    <a:pt x="1056713" y="841"/>
                  </a:lnTo>
                  <a:lnTo>
                    <a:pt x="1106948" y="3353"/>
                  </a:lnTo>
                  <a:lnTo>
                    <a:pt x="1157131" y="7550"/>
                  </a:lnTo>
                  <a:lnTo>
                    <a:pt x="1207167" y="13453"/>
                  </a:lnTo>
                  <a:lnTo>
                    <a:pt x="1256962" y="21076"/>
                  </a:lnTo>
                  <a:lnTo>
                    <a:pt x="1306420" y="30439"/>
                  </a:lnTo>
                  <a:lnTo>
                    <a:pt x="1355446" y="41558"/>
                  </a:lnTo>
                  <a:lnTo>
                    <a:pt x="1403948" y="54451"/>
                  </a:lnTo>
                  <a:lnTo>
                    <a:pt x="1451829" y="69135"/>
                  </a:lnTo>
                  <a:lnTo>
                    <a:pt x="1498995" y="85628"/>
                  </a:lnTo>
                  <a:lnTo>
                    <a:pt x="1551422" y="106517"/>
                  </a:lnTo>
                  <a:lnTo>
                    <a:pt x="1601235" y="129157"/>
                  </a:lnTo>
                  <a:lnTo>
                    <a:pt x="1648393" y="153454"/>
                  </a:lnTo>
                  <a:lnTo>
                    <a:pt x="1692858" y="179315"/>
                  </a:lnTo>
                  <a:lnTo>
                    <a:pt x="1734589" y="206643"/>
                  </a:lnTo>
                  <a:lnTo>
                    <a:pt x="1773546" y="235346"/>
                  </a:lnTo>
                  <a:lnTo>
                    <a:pt x="1809689" y="265328"/>
                  </a:lnTo>
                  <a:lnTo>
                    <a:pt x="1842979" y="296495"/>
                  </a:lnTo>
                  <a:lnTo>
                    <a:pt x="1873377" y="328753"/>
                  </a:lnTo>
                  <a:lnTo>
                    <a:pt x="1900841" y="362008"/>
                  </a:lnTo>
                  <a:lnTo>
                    <a:pt x="1925332" y="396165"/>
                  </a:lnTo>
                  <a:lnTo>
                    <a:pt x="1946810" y="431130"/>
                  </a:lnTo>
                  <a:lnTo>
                    <a:pt x="1965236" y="466808"/>
                  </a:lnTo>
                  <a:lnTo>
                    <a:pt x="1980570" y="503105"/>
                  </a:lnTo>
                  <a:lnTo>
                    <a:pt x="1992771" y="539926"/>
                  </a:lnTo>
                  <a:lnTo>
                    <a:pt x="2001800" y="577178"/>
                  </a:lnTo>
                  <a:lnTo>
                    <a:pt x="2010184" y="652594"/>
                  </a:lnTo>
                  <a:lnTo>
                    <a:pt x="2009458" y="690570"/>
                  </a:lnTo>
                  <a:lnTo>
                    <a:pt x="2005401" y="728598"/>
                  </a:lnTo>
                  <a:lnTo>
                    <a:pt x="1997972" y="766585"/>
                  </a:lnTo>
                  <a:lnTo>
                    <a:pt x="1987133" y="804436"/>
                  </a:lnTo>
                  <a:lnTo>
                    <a:pt x="1972843" y="842056"/>
                  </a:lnTo>
                  <a:lnTo>
                    <a:pt x="1955062" y="879352"/>
                  </a:lnTo>
                  <a:lnTo>
                    <a:pt x="1933750" y="916228"/>
                  </a:lnTo>
                  <a:lnTo>
                    <a:pt x="1908868" y="952590"/>
                  </a:lnTo>
                  <a:lnTo>
                    <a:pt x="1880376" y="988344"/>
                  </a:lnTo>
                  <a:lnTo>
                    <a:pt x="1851726" y="1019766"/>
                  </a:lnTo>
                  <a:lnTo>
                    <a:pt x="1820747" y="1049862"/>
                  </a:lnTo>
                  <a:lnTo>
                    <a:pt x="1787544" y="1078598"/>
                  </a:lnTo>
                  <a:lnTo>
                    <a:pt x="1752224" y="1105938"/>
                  </a:lnTo>
                  <a:lnTo>
                    <a:pt x="1714891" y="1131847"/>
                  </a:lnTo>
                  <a:lnTo>
                    <a:pt x="1675652" y="1156292"/>
                  </a:lnTo>
                  <a:lnTo>
                    <a:pt x="1634614" y="1179236"/>
                  </a:lnTo>
                  <a:lnTo>
                    <a:pt x="1591881" y="1200645"/>
                  </a:lnTo>
                  <a:lnTo>
                    <a:pt x="1547560" y="1220484"/>
                  </a:lnTo>
                  <a:lnTo>
                    <a:pt x="1501756" y="1238719"/>
                  </a:lnTo>
                  <a:lnTo>
                    <a:pt x="1454576" y="1255314"/>
                  </a:lnTo>
                  <a:lnTo>
                    <a:pt x="1406126" y="1270235"/>
                  </a:lnTo>
                  <a:lnTo>
                    <a:pt x="1356511" y="1283447"/>
                  </a:lnTo>
                  <a:lnTo>
                    <a:pt x="1305837" y="1294914"/>
                  </a:lnTo>
                  <a:lnTo>
                    <a:pt x="1254211" y="1304603"/>
                  </a:lnTo>
                  <a:lnTo>
                    <a:pt x="1201737" y="1312478"/>
                  </a:lnTo>
                  <a:lnTo>
                    <a:pt x="1148523" y="1318505"/>
                  </a:lnTo>
                  <a:lnTo>
                    <a:pt x="1094673" y="1322647"/>
                  </a:lnTo>
                  <a:lnTo>
                    <a:pt x="1040295" y="1324872"/>
                  </a:lnTo>
                  <a:lnTo>
                    <a:pt x="985493" y="1325143"/>
                  </a:lnTo>
                  <a:lnTo>
                    <a:pt x="930374" y="1323427"/>
                  </a:lnTo>
                  <a:lnTo>
                    <a:pt x="875044" y="1319687"/>
                  </a:lnTo>
                  <a:lnTo>
                    <a:pt x="586373" y="1490883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10152" y="6513576"/>
            <a:ext cx="79552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1154CD"/>
                </a:solidFill>
                <a:latin typeface="Arial"/>
                <a:cs typeface="Arial"/>
              </a:rPr>
              <a:t>https://elmi.embl.org/wp-content/uploads/2019/07/ELMI_Brno_ViborLaketa.pdf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Don’t</a:t>
            </a:r>
            <a:r>
              <a:rPr spc="-180" dirty="0"/>
              <a:t> </a:t>
            </a:r>
            <a:r>
              <a:rPr dirty="0"/>
              <a:t>try</a:t>
            </a:r>
            <a:r>
              <a:rPr spc="-185" dirty="0"/>
              <a:t> </a:t>
            </a:r>
            <a:r>
              <a:rPr dirty="0"/>
              <a:t>your</a:t>
            </a:r>
            <a:r>
              <a:rPr spc="-185" dirty="0"/>
              <a:t> </a:t>
            </a:r>
            <a:r>
              <a:rPr spc="-20" dirty="0"/>
              <a:t>luck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481" y="2017073"/>
            <a:ext cx="11784091" cy="428542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99202" y="205740"/>
            <a:ext cx="5147143" cy="164439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Don’t</a:t>
            </a:r>
            <a:r>
              <a:rPr spc="-180" dirty="0"/>
              <a:t> </a:t>
            </a:r>
            <a:r>
              <a:rPr dirty="0"/>
              <a:t>try</a:t>
            </a:r>
            <a:r>
              <a:rPr spc="-185" dirty="0"/>
              <a:t> </a:t>
            </a:r>
            <a:r>
              <a:rPr dirty="0"/>
              <a:t>your</a:t>
            </a:r>
            <a:r>
              <a:rPr spc="-185" dirty="0"/>
              <a:t> </a:t>
            </a:r>
            <a:r>
              <a:rPr spc="-20" dirty="0"/>
              <a:t>luck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48596" y="1850135"/>
            <a:ext cx="11807825" cy="4465320"/>
            <a:chOff x="248596" y="1850135"/>
            <a:chExt cx="11807825" cy="44653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8596" y="1949957"/>
              <a:ext cx="11807302" cy="43654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38199" y="1850135"/>
              <a:ext cx="1948180" cy="450850"/>
            </a:xfrm>
            <a:custGeom>
              <a:avLst/>
              <a:gdLst/>
              <a:ahLst/>
              <a:cxnLst/>
              <a:rect l="l" t="t" r="r" b="b"/>
              <a:pathLst>
                <a:path w="1948180" h="450850">
                  <a:moveTo>
                    <a:pt x="1947672" y="0"/>
                  </a:moveTo>
                  <a:lnTo>
                    <a:pt x="0" y="0"/>
                  </a:lnTo>
                  <a:lnTo>
                    <a:pt x="0" y="450341"/>
                  </a:lnTo>
                  <a:lnTo>
                    <a:pt x="1947672" y="450341"/>
                  </a:lnTo>
                  <a:lnTo>
                    <a:pt x="19476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99202" y="205740"/>
            <a:ext cx="5147143" cy="16443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6800" y="1905000"/>
            <a:ext cx="10058399" cy="3781163"/>
          </a:xfrm>
          <a:prstGeom prst="rect">
            <a:avLst/>
          </a:prstGeom>
        </p:spPr>
        <p:txBody>
          <a:bodyPr vert="horz" wrap="square" lIns="0" tIns="4527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65"/>
              </a:spcBef>
            </a:pPr>
            <a:r>
              <a:rPr lang="fi-FI" sz="6000" spc="-40" dirty="0"/>
              <a:t>Image </a:t>
            </a:r>
            <a:r>
              <a:rPr lang="fi-FI" sz="6000" spc="-40" dirty="0" err="1"/>
              <a:t>analysis</a:t>
            </a:r>
            <a:r>
              <a:rPr lang="fi-FI" sz="6000" spc="-40" dirty="0"/>
              <a:t> </a:t>
            </a:r>
            <a:r>
              <a:rPr lang="fi-FI" sz="6000" spc="-40" dirty="0" err="1"/>
              <a:t>using</a:t>
            </a:r>
            <a:r>
              <a:rPr lang="fi-FI" sz="6000" spc="-40" dirty="0"/>
              <a:t> FIJI </a:t>
            </a:r>
            <a:br>
              <a:rPr lang="fi-FI" sz="6000" spc="-40" dirty="0"/>
            </a:br>
            <a:br>
              <a:rPr lang="fi-FI" sz="6000" spc="-40" dirty="0"/>
            </a:br>
            <a:r>
              <a:rPr sz="2400" dirty="0"/>
              <a:t>Joanna</a:t>
            </a:r>
            <a:r>
              <a:rPr sz="2400" spc="-35" dirty="0"/>
              <a:t> </a:t>
            </a:r>
            <a:r>
              <a:rPr sz="2400" dirty="0"/>
              <a:t>Pylvänäinen</a:t>
            </a:r>
            <a:r>
              <a:rPr sz="2400" spc="-10" dirty="0"/>
              <a:t> </a:t>
            </a:r>
            <a:br>
              <a:rPr lang="en-US" sz="2400" spc="-10" dirty="0"/>
            </a:br>
            <a:r>
              <a:rPr sz="2400" spc="-10" dirty="0">
                <a:hlinkClick r:id="rId2"/>
              </a:rPr>
              <a:t>joanna.pylvanainen@abo.fi</a:t>
            </a:r>
            <a:br>
              <a:rPr lang="en-US" sz="2400" spc="-10" dirty="0"/>
            </a:br>
            <a:br>
              <a:rPr lang="en-US" sz="2400" spc="-10" dirty="0"/>
            </a:br>
            <a:r>
              <a:rPr lang="en-US" sz="2400" spc="-10" dirty="0"/>
              <a:t>Imaging in immunology course 2024</a:t>
            </a:r>
            <a:endParaRPr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129240-9057-E6D9-6521-425BB887AD3A}"/>
              </a:ext>
            </a:extLst>
          </p:cNvPr>
          <p:cNvSpPr txBox="1"/>
          <p:nvPr/>
        </p:nvSpPr>
        <p:spPr>
          <a:xfrm>
            <a:off x="1828800" y="6179239"/>
            <a:ext cx="876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Includes materials from Guillaume Jacquemet, Peter Bankhead, Elnaz Fazeli</a:t>
            </a:r>
          </a:p>
        </p:txBody>
      </p:sp>
      <p:grpSp>
        <p:nvGrpSpPr>
          <p:cNvPr id="4" name="object 7">
            <a:extLst>
              <a:ext uri="{FF2B5EF4-FFF2-40B4-BE49-F238E27FC236}">
                <a16:creationId xmlns:a16="http://schemas.microsoft.com/office/drawing/2014/main" id="{6992BC02-2598-8A6F-2A2B-D94729B8250B}"/>
              </a:ext>
            </a:extLst>
          </p:cNvPr>
          <p:cNvGrpSpPr/>
          <p:nvPr/>
        </p:nvGrpSpPr>
        <p:grpSpPr>
          <a:xfrm>
            <a:off x="3581400" y="401272"/>
            <a:ext cx="1829481" cy="1467152"/>
            <a:chOff x="8253814" y="141812"/>
            <a:chExt cx="3712845" cy="2977515"/>
          </a:xfrm>
        </p:grpSpPr>
        <p:pic>
          <p:nvPicPr>
            <p:cNvPr id="5" name="object 8">
              <a:extLst>
                <a:ext uri="{FF2B5EF4-FFF2-40B4-BE49-F238E27FC236}">
                  <a16:creationId xmlns:a16="http://schemas.microsoft.com/office/drawing/2014/main" id="{76BB2058-5A31-6B0D-0FC0-1125651D63E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3814" y="973976"/>
              <a:ext cx="2038689" cy="2144748"/>
            </a:xfrm>
            <a:prstGeom prst="rect">
              <a:avLst/>
            </a:prstGeom>
          </p:spPr>
        </p:pic>
        <p:pic>
          <p:nvPicPr>
            <p:cNvPr id="6" name="object 9">
              <a:extLst>
                <a:ext uri="{FF2B5EF4-FFF2-40B4-BE49-F238E27FC236}">
                  <a16:creationId xmlns:a16="http://schemas.microsoft.com/office/drawing/2014/main" id="{AFC133AA-B6F3-29BA-E845-5A9D704D0B9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91674" y="582676"/>
              <a:ext cx="1798827" cy="454151"/>
            </a:xfrm>
            <a:prstGeom prst="rect">
              <a:avLst/>
            </a:prstGeom>
          </p:spPr>
        </p:pic>
        <p:sp>
          <p:nvSpPr>
            <p:cNvPr id="7" name="object 10">
              <a:extLst>
                <a:ext uri="{FF2B5EF4-FFF2-40B4-BE49-F238E27FC236}">
                  <a16:creationId xmlns:a16="http://schemas.microsoft.com/office/drawing/2014/main" id="{69F8ACD4-70B2-3266-4974-4AFF4EC0D58A}"/>
                </a:ext>
              </a:extLst>
            </p:cNvPr>
            <p:cNvSpPr/>
            <p:nvPr/>
          </p:nvSpPr>
          <p:spPr>
            <a:xfrm>
              <a:off x="9942515" y="156100"/>
              <a:ext cx="2009775" cy="1492250"/>
            </a:xfrm>
            <a:custGeom>
              <a:avLst/>
              <a:gdLst/>
              <a:ahLst/>
              <a:cxnLst/>
              <a:rect l="l" t="t" r="r" b="b"/>
              <a:pathLst>
                <a:path w="2009775" h="1492250">
                  <a:moveTo>
                    <a:pt x="586166" y="1491724"/>
                  </a:moveTo>
                  <a:lnTo>
                    <a:pt x="510982" y="1240391"/>
                  </a:lnTo>
                  <a:lnTo>
                    <a:pt x="458582" y="1219489"/>
                  </a:lnTo>
                  <a:lnTo>
                    <a:pt x="408794" y="1196834"/>
                  </a:lnTo>
                  <a:lnTo>
                    <a:pt x="361659" y="1172523"/>
                  </a:lnTo>
                  <a:lnTo>
                    <a:pt x="317215" y="1146649"/>
                  </a:lnTo>
                  <a:lnTo>
                    <a:pt x="275504" y="1119306"/>
                  </a:lnTo>
                  <a:lnTo>
                    <a:pt x="236564" y="1090590"/>
                  </a:lnTo>
                  <a:lnTo>
                    <a:pt x="200436" y="1060593"/>
                  </a:lnTo>
                  <a:lnTo>
                    <a:pt x="167159" y="1029412"/>
                  </a:lnTo>
                  <a:lnTo>
                    <a:pt x="136774" y="997139"/>
                  </a:lnTo>
                  <a:lnTo>
                    <a:pt x="109320" y="963870"/>
                  </a:lnTo>
                  <a:lnTo>
                    <a:pt x="84837" y="929699"/>
                  </a:lnTo>
                  <a:lnTo>
                    <a:pt x="63365" y="894721"/>
                  </a:lnTo>
                  <a:lnTo>
                    <a:pt x="44945" y="859029"/>
                  </a:lnTo>
                  <a:lnTo>
                    <a:pt x="29614" y="822718"/>
                  </a:lnTo>
                  <a:lnTo>
                    <a:pt x="17415" y="785882"/>
                  </a:lnTo>
                  <a:lnTo>
                    <a:pt x="8386" y="748616"/>
                  </a:lnTo>
                  <a:lnTo>
                    <a:pt x="0" y="673172"/>
                  </a:lnTo>
                  <a:lnTo>
                    <a:pt x="721" y="635182"/>
                  </a:lnTo>
                  <a:lnTo>
                    <a:pt x="4773" y="597139"/>
                  </a:lnTo>
                  <a:lnTo>
                    <a:pt x="12195" y="559138"/>
                  </a:lnTo>
                  <a:lnTo>
                    <a:pt x="23027" y="521273"/>
                  </a:lnTo>
                  <a:lnTo>
                    <a:pt x="37308" y="483639"/>
                  </a:lnTo>
                  <a:lnTo>
                    <a:pt x="55079" y="446330"/>
                  </a:lnTo>
                  <a:lnTo>
                    <a:pt x="76379" y="409439"/>
                  </a:lnTo>
                  <a:lnTo>
                    <a:pt x="101249" y="373063"/>
                  </a:lnTo>
                  <a:lnTo>
                    <a:pt x="129728" y="337294"/>
                  </a:lnTo>
                  <a:lnTo>
                    <a:pt x="157161" y="307080"/>
                  </a:lnTo>
                  <a:lnTo>
                    <a:pt x="186625" y="278171"/>
                  </a:lnTo>
                  <a:lnTo>
                    <a:pt x="218023" y="250584"/>
                  </a:lnTo>
                  <a:lnTo>
                    <a:pt x="251261" y="224338"/>
                  </a:lnTo>
                  <a:lnTo>
                    <a:pt x="286246" y="199448"/>
                  </a:lnTo>
                  <a:lnTo>
                    <a:pt x="322881" y="175933"/>
                  </a:lnTo>
                  <a:lnTo>
                    <a:pt x="361073" y="153811"/>
                  </a:lnTo>
                  <a:lnTo>
                    <a:pt x="400726" y="133097"/>
                  </a:lnTo>
                  <a:lnTo>
                    <a:pt x="441747" y="113811"/>
                  </a:lnTo>
                  <a:lnTo>
                    <a:pt x="484040" y="95969"/>
                  </a:lnTo>
                  <a:lnTo>
                    <a:pt x="527511" y="79588"/>
                  </a:lnTo>
                  <a:lnTo>
                    <a:pt x="572065" y="64687"/>
                  </a:lnTo>
                  <a:lnTo>
                    <a:pt x="617608" y="51282"/>
                  </a:lnTo>
                  <a:lnTo>
                    <a:pt x="664044" y="39390"/>
                  </a:lnTo>
                  <a:lnTo>
                    <a:pt x="711280" y="29030"/>
                  </a:lnTo>
                  <a:lnTo>
                    <a:pt x="759221" y="20219"/>
                  </a:lnTo>
                  <a:lnTo>
                    <a:pt x="807771" y="12973"/>
                  </a:lnTo>
                  <a:lnTo>
                    <a:pt x="856837" y="7311"/>
                  </a:lnTo>
                  <a:lnTo>
                    <a:pt x="906324" y="3250"/>
                  </a:lnTo>
                  <a:lnTo>
                    <a:pt x="956137" y="807"/>
                  </a:lnTo>
                  <a:lnTo>
                    <a:pt x="1006181" y="0"/>
                  </a:lnTo>
                  <a:lnTo>
                    <a:pt x="1056362" y="845"/>
                  </a:lnTo>
                  <a:lnTo>
                    <a:pt x="1106586" y="3361"/>
                  </a:lnTo>
                  <a:lnTo>
                    <a:pt x="1156757" y="7564"/>
                  </a:lnTo>
                  <a:lnTo>
                    <a:pt x="1206780" y="13473"/>
                  </a:lnTo>
                  <a:lnTo>
                    <a:pt x="1256562" y="21104"/>
                  </a:lnTo>
                  <a:lnTo>
                    <a:pt x="1306008" y="30475"/>
                  </a:lnTo>
                  <a:lnTo>
                    <a:pt x="1355022" y="41604"/>
                  </a:lnTo>
                  <a:lnTo>
                    <a:pt x="1403511" y="54507"/>
                  </a:lnTo>
                  <a:lnTo>
                    <a:pt x="1451380" y="69203"/>
                  </a:lnTo>
                  <a:lnTo>
                    <a:pt x="1498534" y="85707"/>
                  </a:lnTo>
                  <a:lnTo>
                    <a:pt x="1550934" y="106610"/>
                  </a:lnTo>
                  <a:lnTo>
                    <a:pt x="1600721" y="129264"/>
                  </a:lnTo>
                  <a:lnTo>
                    <a:pt x="1647857" y="153576"/>
                  </a:lnTo>
                  <a:lnTo>
                    <a:pt x="1692300" y="179450"/>
                  </a:lnTo>
                  <a:lnTo>
                    <a:pt x="1734012" y="206793"/>
                  </a:lnTo>
                  <a:lnTo>
                    <a:pt x="1772952" y="235509"/>
                  </a:lnTo>
                  <a:lnTo>
                    <a:pt x="1809080" y="265505"/>
                  </a:lnTo>
                  <a:lnTo>
                    <a:pt x="1842356" y="296687"/>
                  </a:lnTo>
                  <a:lnTo>
                    <a:pt x="1872741" y="328959"/>
                  </a:lnTo>
                  <a:lnTo>
                    <a:pt x="1900195" y="362228"/>
                  </a:lnTo>
                  <a:lnTo>
                    <a:pt x="1924678" y="396399"/>
                  </a:lnTo>
                  <a:lnTo>
                    <a:pt x="1946150" y="431378"/>
                  </a:lnTo>
                  <a:lnTo>
                    <a:pt x="1964571" y="467070"/>
                  </a:lnTo>
                  <a:lnTo>
                    <a:pt x="1979901" y="503381"/>
                  </a:lnTo>
                  <a:lnTo>
                    <a:pt x="1992100" y="540217"/>
                  </a:lnTo>
                  <a:lnTo>
                    <a:pt x="2001129" y="577482"/>
                  </a:lnTo>
                  <a:lnTo>
                    <a:pt x="2009516" y="652927"/>
                  </a:lnTo>
                  <a:lnTo>
                    <a:pt x="2008794" y="690917"/>
                  </a:lnTo>
                  <a:lnTo>
                    <a:pt x="2004742" y="728960"/>
                  </a:lnTo>
                  <a:lnTo>
                    <a:pt x="1997320" y="766961"/>
                  </a:lnTo>
                  <a:lnTo>
                    <a:pt x="1986488" y="804825"/>
                  </a:lnTo>
                  <a:lnTo>
                    <a:pt x="1972207" y="842460"/>
                  </a:lnTo>
                  <a:lnTo>
                    <a:pt x="1954436" y="879769"/>
                  </a:lnTo>
                  <a:lnTo>
                    <a:pt x="1933136" y="916659"/>
                  </a:lnTo>
                  <a:lnTo>
                    <a:pt x="1908266" y="953036"/>
                  </a:lnTo>
                  <a:lnTo>
                    <a:pt x="1879788" y="988804"/>
                  </a:lnTo>
                  <a:lnTo>
                    <a:pt x="1851139" y="1020244"/>
                  </a:lnTo>
                  <a:lnTo>
                    <a:pt x="1820162" y="1050357"/>
                  </a:lnTo>
                  <a:lnTo>
                    <a:pt x="1786963" y="1079110"/>
                  </a:lnTo>
                  <a:lnTo>
                    <a:pt x="1751647" y="1106466"/>
                  </a:lnTo>
                  <a:lnTo>
                    <a:pt x="1714321" y="1132392"/>
                  </a:lnTo>
                  <a:lnTo>
                    <a:pt x="1675090" y="1156853"/>
                  </a:lnTo>
                  <a:lnTo>
                    <a:pt x="1634060" y="1179813"/>
                  </a:lnTo>
                  <a:lnTo>
                    <a:pt x="1591337" y="1201237"/>
                  </a:lnTo>
                  <a:lnTo>
                    <a:pt x="1547027" y="1221091"/>
                  </a:lnTo>
                  <a:lnTo>
                    <a:pt x="1501235" y="1239340"/>
                  </a:lnTo>
                  <a:lnTo>
                    <a:pt x="1454068" y="1255949"/>
                  </a:lnTo>
                  <a:lnTo>
                    <a:pt x="1405631" y="1270882"/>
                  </a:lnTo>
                  <a:lnTo>
                    <a:pt x="1356030" y="1284106"/>
                  </a:lnTo>
                  <a:lnTo>
                    <a:pt x="1305371" y="1295584"/>
                  </a:lnTo>
                  <a:lnTo>
                    <a:pt x="1253760" y="1305283"/>
                  </a:lnTo>
                  <a:lnTo>
                    <a:pt x="1201302" y="1313166"/>
                  </a:lnTo>
                  <a:lnTo>
                    <a:pt x="1148104" y="1319200"/>
                  </a:lnTo>
                  <a:lnTo>
                    <a:pt x="1094271" y="1323350"/>
                  </a:lnTo>
                  <a:lnTo>
                    <a:pt x="1039909" y="1325579"/>
                  </a:lnTo>
                  <a:lnTo>
                    <a:pt x="985125" y="1325854"/>
                  </a:lnTo>
                  <a:lnTo>
                    <a:pt x="930023" y="1324140"/>
                  </a:lnTo>
                  <a:lnTo>
                    <a:pt x="874710" y="1320401"/>
                  </a:lnTo>
                  <a:lnTo>
                    <a:pt x="586166" y="1491724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Picture 7" descr="Question Cat">
            <a:extLst>
              <a:ext uri="{FF2B5EF4-FFF2-40B4-BE49-F238E27FC236}">
                <a16:creationId xmlns:a16="http://schemas.microsoft.com/office/drawing/2014/main" id="{4749E1F4-1B08-9AF5-8AF7-F8E20CF20B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76200"/>
            <a:ext cx="1828800" cy="1828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F2472D-9805-ADAD-2E43-B112D8A3F4F3}"/>
              </a:ext>
            </a:extLst>
          </p:cNvPr>
          <p:cNvSpPr txBox="1"/>
          <p:nvPr/>
        </p:nvSpPr>
        <p:spPr>
          <a:xfrm>
            <a:off x="1311033" y="1332566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Proactive dog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0E9007-569F-D32F-0274-B35C83B81C3B}"/>
              </a:ext>
            </a:extLst>
          </p:cNvPr>
          <p:cNvSpPr txBox="1"/>
          <p:nvPr/>
        </p:nvSpPr>
        <p:spPr>
          <a:xfrm>
            <a:off x="8610600" y="1124294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Pondering cat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Difficult</a:t>
            </a:r>
            <a:r>
              <a:rPr spc="-175" dirty="0"/>
              <a:t> </a:t>
            </a:r>
            <a:r>
              <a:rPr spc="-30" dirty="0"/>
              <a:t>thresholding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09276"/>
            <a:ext cx="7465061" cy="1919372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Open image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lang="fi-FI" sz="2800" i="1" spc="-1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Image6-</a:t>
            </a:r>
            <a:r>
              <a:rPr sz="2800" i="1" spc="-1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nuclei-low-contrast</a:t>
            </a:r>
            <a:endParaRPr sz="2800" i="1" dirty="0">
              <a:solidFill>
                <a:schemeClr val="accent1">
                  <a:lumMod val="60000"/>
                  <a:lumOff val="40000"/>
                </a:schemeClr>
              </a:solidFill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Try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segment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nuclei</a:t>
            </a:r>
            <a:endParaRPr sz="2800" dirty="0">
              <a:latin typeface="Calibri"/>
              <a:cs typeface="Calibri"/>
            </a:endParaRPr>
          </a:p>
          <a:p>
            <a:pPr marL="12700" marR="2777490">
              <a:lnSpc>
                <a:spcPct val="239500"/>
              </a:lnSpc>
            </a:pPr>
            <a:r>
              <a:rPr sz="2800" dirty="0">
                <a:latin typeface="Calibri"/>
                <a:cs typeface="Calibri"/>
              </a:rPr>
              <a:t>5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min -&gt;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GO! Your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solution?</a:t>
            </a:r>
            <a:endParaRPr sz="280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191382" y="144860"/>
            <a:ext cx="3713479" cy="2978150"/>
            <a:chOff x="8191382" y="144860"/>
            <a:chExt cx="3713479" cy="29781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1382" y="977059"/>
              <a:ext cx="2039348" cy="214544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9698" y="585978"/>
              <a:ext cx="1798827" cy="45415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880078" y="159148"/>
              <a:ext cx="2010410" cy="1492250"/>
            </a:xfrm>
            <a:custGeom>
              <a:avLst/>
              <a:gdLst/>
              <a:ahLst/>
              <a:cxnLst/>
              <a:rect l="l" t="t" r="r" b="b"/>
              <a:pathLst>
                <a:path w="2010409" h="1492250">
                  <a:moveTo>
                    <a:pt x="586373" y="1491724"/>
                  </a:moveTo>
                  <a:lnTo>
                    <a:pt x="511189" y="1240391"/>
                  </a:lnTo>
                  <a:lnTo>
                    <a:pt x="458761" y="1219489"/>
                  </a:lnTo>
                  <a:lnTo>
                    <a:pt x="408949" y="1196834"/>
                  </a:lnTo>
                  <a:lnTo>
                    <a:pt x="361790" y="1172523"/>
                  </a:lnTo>
                  <a:lnTo>
                    <a:pt x="317325" y="1146649"/>
                  </a:lnTo>
                  <a:lnTo>
                    <a:pt x="275595" y="1119306"/>
                  </a:lnTo>
                  <a:lnTo>
                    <a:pt x="236638" y="1090590"/>
                  </a:lnTo>
                  <a:lnTo>
                    <a:pt x="200494" y="1060593"/>
                  </a:lnTo>
                  <a:lnTo>
                    <a:pt x="167204" y="1029412"/>
                  </a:lnTo>
                  <a:lnTo>
                    <a:pt x="136807" y="997139"/>
                  </a:lnTo>
                  <a:lnTo>
                    <a:pt x="109343" y="963870"/>
                  </a:lnTo>
                  <a:lnTo>
                    <a:pt x="84852" y="929699"/>
                  </a:lnTo>
                  <a:lnTo>
                    <a:pt x="63373" y="894721"/>
                  </a:lnTo>
                  <a:lnTo>
                    <a:pt x="44947" y="859029"/>
                  </a:lnTo>
                  <a:lnTo>
                    <a:pt x="29613" y="822718"/>
                  </a:lnTo>
                  <a:lnTo>
                    <a:pt x="17412" y="785882"/>
                  </a:lnTo>
                  <a:lnTo>
                    <a:pt x="8383" y="748616"/>
                  </a:lnTo>
                  <a:lnTo>
                    <a:pt x="0" y="673172"/>
                  </a:lnTo>
                  <a:lnTo>
                    <a:pt x="725" y="635182"/>
                  </a:lnTo>
                  <a:lnTo>
                    <a:pt x="4782" y="597139"/>
                  </a:lnTo>
                  <a:lnTo>
                    <a:pt x="12211" y="559138"/>
                  </a:lnTo>
                  <a:lnTo>
                    <a:pt x="23050" y="521273"/>
                  </a:lnTo>
                  <a:lnTo>
                    <a:pt x="37341" y="483639"/>
                  </a:lnTo>
                  <a:lnTo>
                    <a:pt x="55122" y="446330"/>
                  </a:lnTo>
                  <a:lnTo>
                    <a:pt x="76433" y="409439"/>
                  </a:lnTo>
                  <a:lnTo>
                    <a:pt x="101315" y="373063"/>
                  </a:lnTo>
                  <a:lnTo>
                    <a:pt x="129808" y="337294"/>
                  </a:lnTo>
                  <a:lnTo>
                    <a:pt x="157254" y="307080"/>
                  </a:lnTo>
                  <a:lnTo>
                    <a:pt x="186729" y="278171"/>
                  </a:lnTo>
                  <a:lnTo>
                    <a:pt x="218140" y="250584"/>
                  </a:lnTo>
                  <a:lnTo>
                    <a:pt x="251391" y="224338"/>
                  </a:lnTo>
                  <a:lnTo>
                    <a:pt x="286387" y="199448"/>
                  </a:lnTo>
                  <a:lnTo>
                    <a:pt x="323035" y="175933"/>
                  </a:lnTo>
                  <a:lnTo>
                    <a:pt x="361239" y="153811"/>
                  </a:lnTo>
                  <a:lnTo>
                    <a:pt x="400904" y="133097"/>
                  </a:lnTo>
                  <a:lnTo>
                    <a:pt x="441937" y="113811"/>
                  </a:lnTo>
                  <a:lnTo>
                    <a:pt x="484243" y="95969"/>
                  </a:lnTo>
                  <a:lnTo>
                    <a:pt x="527726" y="79588"/>
                  </a:lnTo>
                  <a:lnTo>
                    <a:pt x="572292" y="64687"/>
                  </a:lnTo>
                  <a:lnTo>
                    <a:pt x="617847" y="51282"/>
                  </a:lnTo>
                  <a:lnTo>
                    <a:pt x="664296" y="39390"/>
                  </a:lnTo>
                  <a:lnTo>
                    <a:pt x="711545" y="29030"/>
                  </a:lnTo>
                  <a:lnTo>
                    <a:pt x="759497" y="20219"/>
                  </a:lnTo>
                  <a:lnTo>
                    <a:pt x="808060" y="12973"/>
                  </a:lnTo>
                  <a:lnTo>
                    <a:pt x="857139" y="7311"/>
                  </a:lnTo>
                  <a:lnTo>
                    <a:pt x="906638" y="3250"/>
                  </a:lnTo>
                  <a:lnTo>
                    <a:pt x="956463" y="807"/>
                  </a:lnTo>
                  <a:lnTo>
                    <a:pt x="1006519" y="0"/>
                  </a:lnTo>
                  <a:lnTo>
                    <a:pt x="1056713" y="845"/>
                  </a:lnTo>
                  <a:lnTo>
                    <a:pt x="1106948" y="3361"/>
                  </a:lnTo>
                  <a:lnTo>
                    <a:pt x="1157131" y="7564"/>
                  </a:lnTo>
                  <a:lnTo>
                    <a:pt x="1207167" y="13473"/>
                  </a:lnTo>
                  <a:lnTo>
                    <a:pt x="1256962" y="21104"/>
                  </a:lnTo>
                  <a:lnTo>
                    <a:pt x="1306420" y="30475"/>
                  </a:lnTo>
                  <a:lnTo>
                    <a:pt x="1355446" y="41604"/>
                  </a:lnTo>
                  <a:lnTo>
                    <a:pt x="1403948" y="54507"/>
                  </a:lnTo>
                  <a:lnTo>
                    <a:pt x="1451829" y="69203"/>
                  </a:lnTo>
                  <a:lnTo>
                    <a:pt x="1498995" y="85707"/>
                  </a:lnTo>
                  <a:lnTo>
                    <a:pt x="1551422" y="106610"/>
                  </a:lnTo>
                  <a:lnTo>
                    <a:pt x="1601235" y="129264"/>
                  </a:lnTo>
                  <a:lnTo>
                    <a:pt x="1648393" y="153576"/>
                  </a:lnTo>
                  <a:lnTo>
                    <a:pt x="1692858" y="179450"/>
                  </a:lnTo>
                  <a:lnTo>
                    <a:pt x="1734589" y="206793"/>
                  </a:lnTo>
                  <a:lnTo>
                    <a:pt x="1773546" y="235509"/>
                  </a:lnTo>
                  <a:lnTo>
                    <a:pt x="1809689" y="265505"/>
                  </a:lnTo>
                  <a:lnTo>
                    <a:pt x="1842979" y="296687"/>
                  </a:lnTo>
                  <a:lnTo>
                    <a:pt x="1873377" y="328959"/>
                  </a:lnTo>
                  <a:lnTo>
                    <a:pt x="1900841" y="362228"/>
                  </a:lnTo>
                  <a:lnTo>
                    <a:pt x="1925332" y="396399"/>
                  </a:lnTo>
                  <a:lnTo>
                    <a:pt x="1946810" y="431378"/>
                  </a:lnTo>
                  <a:lnTo>
                    <a:pt x="1965236" y="467070"/>
                  </a:lnTo>
                  <a:lnTo>
                    <a:pt x="1980570" y="503381"/>
                  </a:lnTo>
                  <a:lnTo>
                    <a:pt x="1992771" y="540217"/>
                  </a:lnTo>
                  <a:lnTo>
                    <a:pt x="2001800" y="577482"/>
                  </a:lnTo>
                  <a:lnTo>
                    <a:pt x="2010184" y="652927"/>
                  </a:lnTo>
                  <a:lnTo>
                    <a:pt x="2009458" y="690917"/>
                  </a:lnTo>
                  <a:lnTo>
                    <a:pt x="2005401" y="728960"/>
                  </a:lnTo>
                  <a:lnTo>
                    <a:pt x="1997972" y="766961"/>
                  </a:lnTo>
                  <a:lnTo>
                    <a:pt x="1987133" y="804825"/>
                  </a:lnTo>
                  <a:lnTo>
                    <a:pt x="1972843" y="842460"/>
                  </a:lnTo>
                  <a:lnTo>
                    <a:pt x="1955062" y="879769"/>
                  </a:lnTo>
                  <a:lnTo>
                    <a:pt x="1933750" y="916659"/>
                  </a:lnTo>
                  <a:lnTo>
                    <a:pt x="1908868" y="953036"/>
                  </a:lnTo>
                  <a:lnTo>
                    <a:pt x="1880376" y="988804"/>
                  </a:lnTo>
                  <a:lnTo>
                    <a:pt x="1851726" y="1020244"/>
                  </a:lnTo>
                  <a:lnTo>
                    <a:pt x="1820747" y="1050357"/>
                  </a:lnTo>
                  <a:lnTo>
                    <a:pt x="1787544" y="1079110"/>
                  </a:lnTo>
                  <a:lnTo>
                    <a:pt x="1752224" y="1106466"/>
                  </a:lnTo>
                  <a:lnTo>
                    <a:pt x="1714891" y="1132392"/>
                  </a:lnTo>
                  <a:lnTo>
                    <a:pt x="1675652" y="1156853"/>
                  </a:lnTo>
                  <a:lnTo>
                    <a:pt x="1634614" y="1179813"/>
                  </a:lnTo>
                  <a:lnTo>
                    <a:pt x="1591881" y="1201237"/>
                  </a:lnTo>
                  <a:lnTo>
                    <a:pt x="1547560" y="1221091"/>
                  </a:lnTo>
                  <a:lnTo>
                    <a:pt x="1501756" y="1239340"/>
                  </a:lnTo>
                  <a:lnTo>
                    <a:pt x="1454576" y="1255949"/>
                  </a:lnTo>
                  <a:lnTo>
                    <a:pt x="1406126" y="1270882"/>
                  </a:lnTo>
                  <a:lnTo>
                    <a:pt x="1356511" y="1284106"/>
                  </a:lnTo>
                  <a:lnTo>
                    <a:pt x="1305837" y="1295584"/>
                  </a:lnTo>
                  <a:lnTo>
                    <a:pt x="1254211" y="1305283"/>
                  </a:lnTo>
                  <a:lnTo>
                    <a:pt x="1201737" y="1313166"/>
                  </a:lnTo>
                  <a:lnTo>
                    <a:pt x="1148523" y="1319200"/>
                  </a:lnTo>
                  <a:lnTo>
                    <a:pt x="1094673" y="1323350"/>
                  </a:lnTo>
                  <a:lnTo>
                    <a:pt x="1040295" y="1325579"/>
                  </a:lnTo>
                  <a:lnTo>
                    <a:pt x="985493" y="1325854"/>
                  </a:lnTo>
                  <a:lnTo>
                    <a:pt x="930374" y="1324140"/>
                  </a:lnTo>
                  <a:lnTo>
                    <a:pt x="875044" y="1320401"/>
                  </a:lnTo>
                  <a:lnTo>
                    <a:pt x="586373" y="1491724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StarDist</a:t>
            </a:r>
            <a:r>
              <a:rPr spc="-185" dirty="0"/>
              <a:t> </a:t>
            </a:r>
            <a:r>
              <a:rPr spc="-35" dirty="0"/>
              <a:t>segmentation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2796" y="1489972"/>
            <a:ext cx="6398261" cy="5496376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241300" algn="l"/>
              </a:tabLst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  <a:r>
              <a:rPr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image:</a:t>
            </a:r>
            <a:r>
              <a:rPr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i="1" spc="-1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Image6-nuclei-low-contrast</a:t>
            </a:r>
            <a:endParaRPr lang="fi-FI" i="1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40665" indent="-227965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Run</a:t>
            </a:r>
            <a:r>
              <a:rPr spc="-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StarDist</a:t>
            </a:r>
            <a:r>
              <a:rPr spc="45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i="1" spc="-95" dirty="0">
                <a:solidFill>
                  <a:srgbClr val="8FAA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Plugins</a:t>
            </a:r>
            <a:r>
              <a:rPr i="1" spc="-85" dirty="0">
                <a:solidFill>
                  <a:srgbClr val="8FAA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i="1" dirty="0">
                <a:solidFill>
                  <a:srgbClr val="8FAA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›</a:t>
            </a:r>
            <a:r>
              <a:rPr i="1" spc="-100" dirty="0">
                <a:solidFill>
                  <a:srgbClr val="8FAA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i="1" spc="-85" dirty="0">
                <a:solidFill>
                  <a:srgbClr val="8FAA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StarDist</a:t>
            </a:r>
            <a:r>
              <a:rPr i="1" spc="-75" dirty="0">
                <a:solidFill>
                  <a:srgbClr val="8FAA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i="1" dirty="0">
                <a:solidFill>
                  <a:srgbClr val="8FAA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›</a:t>
            </a:r>
            <a:r>
              <a:rPr i="1" spc="-95" dirty="0">
                <a:solidFill>
                  <a:srgbClr val="8FAA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i="1" spc="-85" dirty="0">
                <a:solidFill>
                  <a:srgbClr val="8FAA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StarDist</a:t>
            </a:r>
            <a:r>
              <a:rPr i="1" spc="-75" dirty="0">
                <a:solidFill>
                  <a:srgbClr val="8FAA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i="1" spc="-25" dirty="0">
                <a:solidFill>
                  <a:srgbClr val="8FAA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Load</a:t>
            </a:r>
            <a:r>
              <a:rPr spc="-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default</a:t>
            </a:r>
            <a:r>
              <a:rPr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setting</a:t>
            </a:r>
            <a:r>
              <a:rPr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spc="-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spc="-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10" dirty="0">
                <a:latin typeface="Arial" panose="020B0604020202020204" pitchFamily="34" charset="0"/>
                <a:cs typeface="Arial" panose="020B0604020202020204" pitchFamily="34" charset="0"/>
              </a:rPr>
              <a:t>bottom</a:t>
            </a:r>
            <a:r>
              <a:rPr spc="-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spc="-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spc="-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25" dirty="0">
                <a:latin typeface="Arial" panose="020B0604020202020204" pitchFamily="34" charset="0"/>
                <a:cs typeface="Arial" panose="020B0604020202020204" pitchFamily="34" charset="0"/>
              </a:rPr>
              <a:t>UI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40665" indent="-227965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r>
              <a:rPr spc="-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spc="-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1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spc="-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2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pc="-25" dirty="0"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endParaRPr lang="fi-FI" spc="-2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endParaRPr lang="fi-FI" spc="-2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fi-FI" spc="-25" dirty="0" err="1">
                <a:latin typeface="Arial" panose="020B0604020202020204" pitchFamily="34" charset="0"/>
                <a:cs typeface="Arial" panose="020B0604020202020204" pitchFamily="34" charset="0"/>
              </a:rPr>
              <a:t>Apply</a:t>
            </a:r>
            <a:r>
              <a:rPr lang="fi-FI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spc="-25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fi-FI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spc="-25" dirty="0" err="1">
                <a:latin typeface="Arial" panose="020B0604020202020204" pitchFamily="34" charset="0"/>
                <a:cs typeface="Arial" panose="020B0604020202020204" pitchFamily="34" charset="0"/>
              </a:rPr>
              <a:t>ROIs</a:t>
            </a:r>
            <a:r>
              <a:rPr lang="fi-FI" spc="-25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fi-FI" spc="-25" dirty="0" err="1"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fi-FI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spc="-25" dirty="0" err="1">
                <a:latin typeface="Arial" panose="020B0604020202020204" pitchFamily="34" charset="0"/>
                <a:cs typeface="Arial" panose="020B0604020202020204" pitchFamily="34" charset="0"/>
              </a:rPr>
              <a:t>original</a:t>
            </a:r>
            <a:r>
              <a:rPr lang="fi-FI" spc="-25" dirty="0">
                <a:latin typeface="Arial" panose="020B0604020202020204" pitchFamily="34" charset="0"/>
                <a:cs typeface="Arial" panose="020B0604020202020204" pitchFamily="34" charset="0"/>
              </a:rPr>
              <a:t> image</a:t>
            </a: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endParaRPr lang="fi-FI" spc="-2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fi-FI" i="1" spc="-25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</a:t>
            </a:r>
            <a:r>
              <a:rPr lang="fi-FI" i="1" spc="-25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measurements</a:t>
            </a:r>
            <a:endParaRPr lang="fi-FI" i="1" spc="-25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fi-FI" i="1" spc="-25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</a:t>
            </a:r>
            <a:endParaRPr lang="fi-FI" i="1" spc="-25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endParaRPr lang="fi-FI" spc="-2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fi-FI" spc="-25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fi-FI" spc="-25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fi-FI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spc="-25" dirty="0" err="1"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  <a:r>
              <a:rPr lang="fi-FI" spc="-25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i-FI" spc="-25" dirty="0" err="1">
                <a:latin typeface="Arial" panose="020B0604020202020204" pitchFamily="34" charset="0"/>
                <a:cs typeface="Arial" panose="020B0604020202020204" pitchFamily="34" charset="0"/>
              </a:rPr>
              <a:t>try</a:t>
            </a:r>
            <a:r>
              <a:rPr lang="fi-FI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spc="-25" dirty="0" err="1"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fi-FI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spc="-25" dirty="0" err="1">
                <a:latin typeface="Arial" panose="020B0604020202020204" pitchFamily="34" charset="0"/>
                <a:cs typeface="Arial" panose="020B0604020202020204" pitchFamily="34" charset="0"/>
              </a:rPr>
              <a:t>distributions</a:t>
            </a:r>
            <a:r>
              <a:rPr lang="fi-FI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40665" lvl="8" indent="-227965">
              <a:spcBef>
                <a:spcPts val="7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fi-FI" i="1" spc="-25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fi-FI" i="1" spc="-25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</a:t>
            </a:r>
            <a:r>
              <a:rPr lang="fi-FI" i="1" spc="-25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  <a:r>
              <a:rPr lang="fi-FI" i="1" spc="-25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marL="240665" lvl="2" indent="-227965">
              <a:spcBef>
                <a:spcPts val="7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45907" y="681227"/>
            <a:ext cx="4072128" cy="5591556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31139" y="59649"/>
            <a:ext cx="1371600" cy="1101423"/>
            <a:chOff x="4847718" y="5014874"/>
            <a:chExt cx="1976120" cy="158686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7718" y="5462694"/>
              <a:ext cx="1082291" cy="11385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66130" y="5278374"/>
              <a:ext cx="897712" cy="22631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744641" y="5029161"/>
              <a:ext cx="1064895" cy="791845"/>
            </a:xfrm>
            <a:custGeom>
              <a:avLst/>
              <a:gdLst/>
              <a:ahLst/>
              <a:cxnLst/>
              <a:rect l="l" t="t" r="r" b="b"/>
              <a:pathLst>
                <a:path w="1064895" h="791845">
                  <a:moveTo>
                    <a:pt x="310210" y="791273"/>
                  </a:moveTo>
                  <a:lnTo>
                    <a:pt x="270332" y="657974"/>
                  </a:lnTo>
                  <a:lnTo>
                    <a:pt x="217976" y="635758"/>
                  </a:lnTo>
                  <a:lnTo>
                    <a:pt x="170845" y="610256"/>
                  </a:lnTo>
                  <a:lnTo>
                    <a:pt x="129091" y="581829"/>
                  </a:lnTo>
                  <a:lnTo>
                    <a:pt x="92867" y="550836"/>
                  </a:lnTo>
                  <a:lnTo>
                    <a:pt x="62323" y="517637"/>
                  </a:lnTo>
                  <a:lnTo>
                    <a:pt x="37613" y="482590"/>
                  </a:lnTo>
                  <a:lnTo>
                    <a:pt x="18888" y="446056"/>
                  </a:lnTo>
                  <a:lnTo>
                    <a:pt x="6299" y="408393"/>
                  </a:lnTo>
                  <a:lnTo>
                    <a:pt x="0" y="369962"/>
                  </a:lnTo>
                  <a:lnTo>
                    <a:pt x="140" y="331121"/>
                  </a:lnTo>
                  <a:lnTo>
                    <a:pt x="6874" y="292230"/>
                  </a:lnTo>
                  <a:lnTo>
                    <a:pt x="20351" y="253649"/>
                  </a:lnTo>
                  <a:lnTo>
                    <a:pt x="40726" y="215738"/>
                  </a:lnTo>
                  <a:lnTo>
                    <a:pt x="68148" y="178854"/>
                  </a:lnTo>
                  <a:lnTo>
                    <a:pt x="97324" y="148430"/>
                  </a:lnTo>
                  <a:lnTo>
                    <a:pt x="130366" y="120638"/>
                  </a:lnTo>
                  <a:lnTo>
                    <a:pt x="166906" y="95546"/>
                  </a:lnTo>
                  <a:lnTo>
                    <a:pt x="206582" y="73220"/>
                  </a:lnTo>
                  <a:lnTo>
                    <a:pt x="249027" y="53727"/>
                  </a:lnTo>
                  <a:lnTo>
                    <a:pt x="293877" y="37133"/>
                  </a:lnTo>
                  <a:lnTo>
                    <a:pt x="340767" y="23506"/>
                  </a:lnTo>
                  <a:lnTo>
                    <a:pt x="389331" y="12913"/>
                  </a:lnTo>
                  <a:lnTo>
                    <a:pt x="439205" y="5419"/>
                  </a:lnTo>
                  <a:lnTo>
                    <a:pt x="490024" y="1092"/>
                  </a:lnTo>
                  <a:lnTo>
                    <a:pt x="541422" y="0"/>
                  </a:lnTo>
                  <a:lnTo>
                    <a:pt x="593035" y="2207"/>
                  </a:lnTo>
                  <a:lnTo>
                    <a:pt x="644498" y="7782"/>
                  </a:lnTo>
                  <a:lnTo>
                    <a:pt x="695445" y="16790"/>
                  </a:lnTo>
                  <a:lnTo>
                    <a:pt x="745512" y="29300"/>
                  </a:lnTo>
                  <a:lnTo>
                    <a:pt x="794334" y="45377"/>
                  </a:lnTo>
                  <a:lnTo>
                    <a:pt x="846690" y="67604"/>
                  </a:lnTo>
                  <a:lnTo>
                    <a:pt x="893821" y="93114"/>
                  </a:lnTo>
                  <a:lnTo>
                    <a:pt x="935575" y="121548"/>
                  </a:lnTo>
                  <a:lnTo>
                    <a:pt x="971799" y="152547"/>
                  </a:lnTo>
                  <a:lnTo>
                    <a:pt x="1002342" y="185752"/>
                  </a:lnTo>
                  <a:lnTo>
                    <a:pt x="1027053" y="220803"/>
                  </a:lnTo>
                  <a:lnTo>
                    <a:pt x="1045778" y="257340"/>
                  </a:lnTo>
                  <a:lnTo>
                    <a:pt x="1058367" y="295005"/>
                  </a:lnTo>
                  <a:lnTo>
                    <a:pt x="1064666" y="333438"/>
                  </a:lnTo>
                  <a:lnTo>
                    <a:pt x="1064525" y="372280"/>
                  </a:lnTo>
                  <a:lnTo>
                    <a:pt x="1057792" y="411171"/>
                  </a:lnTo>
                  <a:lnTo>
                    <a:pt x="1044314" y="449752"/>
                  </a:lnTo>
                  <a:lnTo>
                    <a:pt x="1023940" y="487665"/>
                  </a:lnTo>
                  <a:lnTo>
                    <a:pt x="996518" y="524548"/>
                  </a:lnTo>
                  <a:lnTo>
                    <a:pt x="967704" y="554582"/>
                  </a:lnTo>
                  <a:lnTo>
                    <a:pt x="934898" y="582202"/>
                  </a:lnTo>
                  <a:lnTo>
                    <a:pt x="898444" y="607292"/>
                  </a:lnTo>
                  <a:lnTo>
                    <a:pt x="858690" y="629737"/>
                  </a:lnTo>
                  <a:lnTo>
                    <a:pt x="815981" y="649425"/>
                  </a:lnTo>
                  <a:lnTo>
                    <a:pt x="770664" y="666240"/>
                  </a:lnTo>
                  <a:lnTo>
                    <a:pt x="723085" y="680069"/>
                  </a:lnTo>
                  <a:lnTo>
                    <a:pt x="673590" y="690796"/>
                  </a:lnTo>
                  <a:lnTo>
                    <a:pt x="622525" y="698307"/>
                  </a:lnTo>
                  <a:lnTo>
                    <a:pt x="570236" y="702489"/>
                  </a:lnTo>
                  <a:lnTo>
                    <a:pt x="517070" y="703226"/>
                  </a:lnTo>
                  <a:lnTo>
                    <a:pt x="463372" y="700405"/>
                  </a:lnTo>
                  <a:lnTo>
                    <a:pt x="310210" y="791273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EBEBC89-3E1A-3C37-58BC-1BB392B6D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6742" y="3759120"/>
            <a:ext cx="1651160" cy="95807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EDF18-A249-5A61-9D8D-AE6210C2C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 enhancement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D4E97-0CF4-3923-73DB-90C81E449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6938" y="1825244"/>
            <a:ext cx="7465061" cy="4708981"/>
          </a:xfrm>
        </p:spPr>
        <p:txBody>
          <a:bodyPr/>
          <a:lstStyle/>
          <a:p>
            <a:r>
              <a:rPr lang="en-GB" dirty="0"/>
              <a:t>Open image: </a:t>
            </a:r>
            <a:r>
              <a:rPr lang="en-GB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Image5-nuclei-high-contrast.tif</a:t>
            </a:r>
          </a:p>
          <a:p>
            <a:endParaRPr lang="en-GB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GB" i="1" dirty="0">
                <a:solidFill>
                  <a:schemeClr val="accent3"/>
                </a:solidFill>
              </a:rPr>
              <a:t>	</a:t>
            </a:r>
          </a:p>
          <a:p>
            <a:r>
              <a:rPr lang="en-GB" i="1" dirty="0">
                <a:solidFill>
                  <a:schemeClr val="accent3"/>
                </a:solidFill>
              </a:rPr>
              <a:t>	How would you highlight the nuclei edges? What is special in 	that region?</a:t>
            </a:r>
          </a:p>
          <a:p>
            <a:endParaRPr lang="en-GB" i="1" dirty="0">
              <a:solidFill>
                <a:schemeClr val="accent3"/>
              </a:solidFill>
            </a:endParaRPr>
          </a:p>
          <a:p>
            <a:endParaRPr lang="en-GB" dirty="0"/>
          </a:p>
          <a:p>
            <a:r>
              <a:rPr lang="en-GB" dirty="0"/>
              <a:t>Filters: </a:t>
            </a:r>
            <a:r>
              <a:rPr lang="en-GB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Process &gt; Filters &gt; Variance</a:t>
            </a:r>
          </a:p>
          <a:p>
            <a:endParaRPr lang="en-GB" i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en-GB" i="1" dirty="0">
                <a:solidFill>
                  <a:schemeClr val="accent3"/>
                </a:solidFill>
              </a:rPr>
              <a:t>	</a:t>
            </a:r>
          </a:p>
          <a:p>
            <a:r>
              <a:rPr lang="en-GB" i="1" dirty="0">
                <a:solidFill>
                  <a:schemeClr val="accent3"/>
                </a:solidFill>
              </a:rPr>
              <a:t>	What would make the edge enhancement better?</a:t>
            </a:r>
          </a:p>
          <a:p>
            <a:endParaRPr lang="en-GB" i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endParaRPr lang="en-GB" i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endParaRPr lang="en-GB" i="1" dirty="0">
              <a:solidFill>
                <a:schemeClr val="accent3"/>
              </a:solidFill>
            </a:endParaRPr>
          </a:p>
          <a:p>
            <a:endParaRPr lang="en-GB" i="1" dirty="0">
              <a:solidFill>
                <a:schemeClr val="accent3"/>
              </a:solidFill>
            </a:endParaRPr>
          </a:p>
          <a:p>
            <a:endParaRPr lang="en-GB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GB" dirty="0"/>
          </a:p>
        </p:txBody>
      </p:sp>
      <p:pic>
        <p:nvPicPr>
          <p:cNvPr id="4" name="Picture 3" descr="Question Cat">
            <a:extLst>
              <a:ext uri="{FF2B5EF4-FFF2-40B4-BE49-F238E27FC236}">
                <a16:creationId xmlns:a16="http://schemas.microsoft.com/office/drawing/2014/main" id="{AB326C08-DB69-ADDE-13F5-02777E8A4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115637"/>
            <a:ext cx="1371600" cy="1371600"/>
          </a:xfrm>
          <a:prstGeom prst="rect">
            <a:avLst/>
          </a:prstGeom>
        </p:spPr>
      </p:pic>
      <p:pic>
        <p:nvPicPr>
          <p:cNvPr id="5" name="Picture 4" descr="Question Cat">
            <a:extLst>
              <a:ext uri="{FF2B5EF4-FFF2-40B4-BE49-F238E27FC236}">
                <a16:creationId xmlns:a16="http://schemas.microsoft.com/office/drawing/2014/main" id="{2D75A7E7-19A9-FCB7-A4D1-A194AFF19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006160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74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13502-26D2-66AD-2802-C6451A282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Viewing 3D images using 3D viewer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281C6-FDAA-787B-D30C-4DFFA3AB1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447800"/>
            <a:ext cx="10591799" cy="5663602"/>
          </a:xfrm>
        </p:spPr>
        <p:txBody>
          <a:bodyPr/>
          <a:lstStyle/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Open sample image  </a:t>
            </a:r>
            <a:r>
              <a:rPr lang="en-US" sz="1800" i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Image14_PC3_stack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 any adjustments and merging needed first (split, merge, adjust brightness…)</a:t>
            </a:r>
            <a:endParaRPr lang="en-FI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 your image is looking good, go to 3d-viewer: </a:t>
            </a:r>
            <a:r>
              <a:rPr lang="en-US" sz="1800" i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Plugins -&gt; 3D viewer</a:t>
            </a:r>
            <a:endParaRPr lang="en-FI" sz="18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Choose suitable settings for your purpose and click Ok.</a:t>
            </a:r>
            <a:endParaRPr lang="en-FI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Show coordinates or surrounding box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i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Edit -&gt; Show…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Make sure that Show contents is ticked. This shows your image.</a:t>
            </a:r>
            <a:endParaRPr lang="en-FI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Practice a little how the viewer responses to mouse movements.</a:t>
            </a:r>
            <a:endParaRPr lang="en-FI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 can take a snapshot of the view: </a:t>
            </a:r>
            <a:r>
              <a:rPr lang="en-US" sz="1800" i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View -&gt; Take snapshot</a:t>
            </a:r>
            <a:endParaRPr lang="en-FI" sz="18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 you are ready to do recording go to </a:t>
            </a:r>
            <a:r>
              <a:rPr lang="en-US" sz="1800" i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View -&gt; Start Freehand Recording</a:t>
            </a:r>
            <a:endParaRPr lang="en-FI" sz="18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Move the image to your preference.</a:t>
            </a:r>
            <a:endParaRPr lang="en-FI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When ready go to </a:t>
            </a:r>
            <a:r>
              <a:rPr lang="en-US" sz="1800" i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View -&gt; Stop Freehand Recording</a:t>
            </a:r>
            <a:endParaRPr lang="en-FI" sz="18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You can now play the movie in a new window (first rendering is slow).</a:t>
            </a:r>
            <a:endParaRPr lang="en-FI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Exporting: </a:t>
            </a:r>
            <a:r>
              <a:rPr lang="en-US" sz="1800" i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File -&gt; Save as -&gt; AVI…</a:t>
            </a:r>
            <a:endParaRPr lang="en-FI" sz="18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Choose compression (PGN is generally good for online publishing) and frame speed (24 fps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universally accepted film frame rate). </a:t>
            </a:r>
            <a:endParaRPr lang="en-FI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Choose saving location and you’re done!</a:t>
            </a:r>
            <a:endParaRPr lang="en-FI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spcBef>
                <a:spcPts val="100"/>
              </a:spcBef>
            </a:pPr>
            <a:endParaRPr lang="en-US" sz="1800" dirty="0">
              <a:latin typeface="Arial"/>
              <a:cs typeface="Arial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04604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E749A-CFC3-B722-8676-25F67350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Pixel size counts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58F2A81-FEAC-16B5-EDB9-672BC3D02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69" y="1391576"/>
            <a:ext cx="7118739" cy="516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9DAC4E-E0D3-24C1-E36C-1440EBD47415}"/>
              </a:ext>
            </a:extLst>
          </p:cNvPr>
          <p:cNvSpPr txBox="1"/>
          <p:nvPr/>
        </p:nvSpPr>
        <p:spPr>
          <a:xfrm>
            <a:off x="8382000" y="6381259"/>
            <a:ext cx="44183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Introduction to bioimage analysis by Peter Bankhead </a:t>
            </a:r>
          </a:p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https://bioimagebook.github.io/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 CC BY 4.0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AE0138-1DA8-8C27-1E1E-ED8CA989A1BF}"/>
              </a:ext>
            </a:extLst>
          </p:cNvPr>
          <p:cNvSpPr txBox="1"/>
          <p:nvPr/>
        </p:nvSpPr>
        <p:spPr>
          <a:xfrm>
            <a:off x="8801937" y="2214997"/>
            <a:ext cx="281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3"/>
                </a:solidFill>
              </a:rPr>
              <a:t>Why do we care about pixel size?</a:t>
            </a:r>
          </a:p>
          <a:p>
            <a:endParaRPr lang="en-GB" dirty="0">
              <a:solidFill>
                <a:schemeClr val="accent3"/>
              </a:solidFill>
            </a:endParaRPr>
          </a:p>
          <a:p>
            <a:r>
              <a:rPr lang="en-GB" dirty="0">
                <a:solidFill>
                  <a:schemeClr val="accent3"/>
                </a:solidFill>
              </a:rPr>
              <a:t>What if one pixel = 1 </a:t>
            </a:r>
            <a:r>
              <a:rPr lang="el-GR" dirty="0">
                <a:solidFill>
                  <a:schemeClr val="accent3"/>
                </a:solidFill>
              </a:rPr>
              <a:t>μ</a:t>
            </a:r>
            <a:r>
              <a:rPr lang="en-GB" dirty="0">
                <a:solidFill>
                  <a:schemeClr val="accent3"/>
                </a:solidFill>
              </a:rPr>
              <a:t>m?</a:t>
            </a:r>
          </a:p>
        </p:txBody>
      </p:sp>
      <p:pic>
        <p:nvPicPr>
          <p:cNvPr id="8" name="Picture 7" descr="Question Cat">
            <a:extLst>
              <a:ext uri="{FF2B5EF4-FFF2-40B4-BE49-F238E27FC236}">
                <a16:creationId xmlns:a16="http://schemas.microsoft.com/office/drawing/2014/main" id="{D6663F37-C0A6-A5FD-7421-4B09EB5CF4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837" y="726879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517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2761" y="4203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kern="1200" spc="-3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Contents</a:t>
            </a: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524000" y="17653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L="297815" indent="-228600" algn="l" rtl="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 is FIJI and where to get it</a:t>
            </a:r>
          </a:p>
          <a:p>
            <a:pPr marL="297815" indent="-228600" algn="l" rtl="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</a:t>
            </a:r>
            <a:r>
              <a:rPr lang="en-US" sz="2400" kern="1200" spc="-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en-US" sz="2400" kern="1200" spc="-1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</a:t>
            </a:r>
            <a:r>
              <a:rPr lang="en-US" sz="2400" kern="1200" spc="-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spc="-1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image</a:t>
            </a:r>
          </a:p>
          <a:p>
            <a:pPr marL="297815" indent="-228600" algn="l" rtl="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 sz="2400" kern="1200" spc="-1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to view your images in Fiji</a:t>
            </a:r>
          </a:p>
          <a:p>
            <a:pPr marL="297815" indent="-228600" algn="l" rtl="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 sz="2400" kern="1200" spc="-1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Look up tables</a:t>
            </a:r>
          </a:p>
          <a:p>
            <a:pPr marL="297815" indent="-228600" algn="l" rtl="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 sz="2400" kern="1200" spc="-1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Channel management 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(split and merge, channels tool)</a:t>
            </a:r>
            <a:endParaRPr lang="en-US" sz="2400" kern="1200" spc="-1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97815" indent="-228600" algn="l" rtl="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 sz="2400" kern="1200" spc="-1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Sub-stacks, projections</a:t>
            </a:r>
          </a:p>
          <a:p>
            <a:pPr marL="297815" indent="-228600" algn="l" rtl="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to check that your image has the right dimensions</a:t>
            </a:r>
          </a:p>
          <a:p>
            <a:pPr marL="297815" indent="-228600" algn="l" rtl="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 measurement</a:t>
            </a:r>
          </a:p>
          <a:p>
            <a:pPr marL="297815" indent="-228600" algn="l" rtl="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Basic measurements (area, intensity, shape...)</a:t>
            </a:r>
          </a:p>
          <a:p>
            <a:pPr marL="297815" indent="-228600" algn="l" rtl="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Segmentation basics</a:t>
            </a:r>
          </a:p>
          <a:p>
            <a:pPr marL="297815" indent="-228600" algn="l" rtl="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ROIs and particle analysis</a:t>
            </a:r>
          </a:p>
          <a:p>
            <a:pPr marL="297815" indent="-228600" algn="l" rtl="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Binary operations</a:t>
            </a:r>
          </a:p>
          <a:p>
            <a:pPr marL="297815" indent="-228600" algn="l" rtl="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AB140-5D11-BBB7-343E-07F39C2D7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152" y="717036"/>
            <a:ext cx="8735695" cy="695960"/>
          </a:xfrm>
        </p:spPr>
        <p:txBody>
          <a:bodyPr/>
          <a:lstStyle/>
          <a:p>
            <a:pPr algn="ctr"/>
            <a:r>
              <a:rPr lang="en-US" dirty="0"/>
              <a:t>What is Fiji??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3F9D7A-CF17-A21F-8F15-B1054510B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8800" y="1981200"/>
            <a:ext cx="8305800" cy="1477328"/>
          </a:xfrm>
        </p:spPr>
        <p:txBody>
          <a:bodyPr/>
          <a:lstStyle/>
          <a:p>
            <a:pPr algn="ctr"/>
            <a:r>
              <a:rPr lang="en-US" sz="2400" dirty="0"/>
              <a:t>“Fiji is an image processing package — a "batteries-included" distribution of ImageJ, bundling many plugins which facilitate scientific image analysis.”</a:t>
            </a:r>
          </a:p>
        </p:txBody>
      </p:sp>
      <p:pic>
        <p:nvPicPr>
          <p:cNvPr id="1026" name="Picture 2" descr="Fiji logo">
            <a:extLst>
              <a:ext uri="{FF2B5EF4-FFF2-40B4-BE49-F238E27FC236}">
                <a16:creationId xmlns:a16="http://schemas.microsoft.com/office/drawing/2014/main" id="{F0A16EBF-1937-4917-C491-A5AE4DE30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514" y="569716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, screenshot, font, logo&#10;&#10;Description automatically generated">
            <a:extLst>
              <a:ext uri="{FF2B5EF4-FFF2-40B4-BE49-F238E27FC236}">
                <a16:creationId xmlns:a16="http://schemas.microsoft.com/office/drawing/2014/main" id="{FC3F20C4-3A7E-B43D-1AC8-EE622D4F5B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796" y="3772653"/>
            <a:ext cx="9666408" cy="23683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E917B0-F793-DAD0-0E85-612CD283A7C6}"/>
              </a:ext>
            </a:extLst>
          </p:cNvPr>
          <p:cNvSpPr txBox="1"/>
          <p:nvPr/>
        </p:nvSpPr>
        <p:spPr>
          <a:xfrm>
            <a:off x="10518098" y="6400800"/>
            <a:ext cx="1673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fiji.sc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074923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610361"/>
            <a:ext cx="1081786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i-FI" spc="-30" dirty="0" err="1"/>
              <a:t>Check</a:t>
            </a:r>
            <a:r>
              <a:rPr lang="fi-FI" spc="-30" dirty="0"/>
              <a:t> </a:t>
            </a:r>
            <a:r>
              <a:rPr lang="fi-FI" spc="-30" dirty="0" err="1"/>
              <a:t>settings</a:t>
            </a:r>
            <a:r>
              <a:rPr lang="fi-FI" spc="-30" dirty="0"/>
              <a:t> and i</a:t>
            </a:r>
            <a:r>
              <a:rPr spc="-30" dirty="0" err="1"/>
              <a:t>nstall</a:t>
            </a:r>
            <a:r>
              <a:rPr spc="-150" dirty="0"/>
              <a:t> </a:t>
            </a:r>
            <a:r>
              <a:rPr lang="fi-FI" spc="-150" dirty="0" err="1"/>
              <a:t>more</a:t>
            </a:r>
            <a:r>
              <a:rPr lang="fi-FI" spc="-150" dirty="0"/>
              <a:t> </a:t>
            </a:r>
            <a:r>
              <a:rPr dirty="0"/>
              <a:t>Fiji</a:t>
            </a:r>
            <a:r>
              <a:rPr spc="-165" dirty="0"/>
              <a:t> </a:t>
            </a:r>
            <a:r>
              <a:rPr spc="-10" dirty="0"/>
              <a:t>Plugins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09276"/>
            <a:ext cx="1561465" cy="52835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241300" algn="l"/>
              </a:tabLst>
            </a:pPr>
            <a:endParaRPr sz="2800" dirty="0">
              <a:latin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9E7753-FA55-0E69-8B61-692878F0F722}"/>
              </a:ext>
            </a:extLst>
          </p:cNvPr>
          <p:cNvSpPr txBox="1"/>
          <p:nvPr/>
        </p:nvSpPr>
        <p:spPr>
          <a:xfrm>
            <a:off x="916938" y="1709276"/>
            <a:ext cx="906526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sz="1800" spc="-10" dirty="0">
                <a:latin typeface="Calibri"/>
                <a:cs typeface="Calibri"/>
              </a:rPr>
              <a:t>ImageJ was setup to </a:t>
            </a:r>
            <a:r>
              <a:rPr lang="en-US" sz="1800" spc="-10" dirty="0" err="1">
                <a:latin typeface="Calibri"/>
                <a:cs typeface="Calibri"/>
              </a:rPr>
              <a:t>analyse</a:t>
            </a:r>
            <a:r>
              <a:rPr lang="en-US" sz="1800" spc="-10" dirty="0">
                <a:latin typeface="Calibri"/>
                <a:cs typeface="Calibri"/>
              </a:rPr>
              <a:t> dark particles on white background, still causing issues during workflows. Most analysis these days is of fluorescent particles/organelles on black background. </a:t>
            </a:r>
            <a:r>
              <a:rPr lang="en-US" sz="1800" spc="-10" dirty="0" err="1">
                <a:latin typeface="Calibri"/>
                <a:cs typeface="Calibri"/>
              </a:rPr>
              <a:t>iJ</a:t>
            </a:r>
            <a:r>
              <a:rPr lang="en-US" sz="1800" spc="-10" dirty="0">
                <a:latin typeface="Calibri"/>
                <a:cs typeface="Calibri"/>
              </a:rPr>
              <a:t> needs to know whether to aggregate bright or dark pixels for particle detection!</a:t>
            </a:r>
          </a:p>
          <a:p>
            <a:pPr marL="241300" indent="-228600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sz="1800" i="1" spc="-1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Process... </a:t>
            </a:r>
            <a:r>
              <a:rPr lang="en-GB" i="1" spc="-1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› </a:t>
            </a:r>
            <a:r>
              <a:rPr lang="en-US" sz="1800" i="1" spc="-1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binary... </a:t>
            </a:r>
            <a:r>
              <a:rPr lang="en-GB" i="1" spc="-1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› </a:t>
            </a:r>
            <a:r>
              <a:rPr lang="en-US" sz="1800" i="1" spc="-1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options </a:t>
            </a:r>
            <a:r>
              <a:rPr lang="en-GB" i="1" spc="-1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›</a:t>
            </a:r>
            <a:r>
              <a:rPr lang="en-US" sz="1800" i="1" spc="-1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“black background”</a:t>
            </a:r>
            <a:endParaRPr lang="en-GB" sz="1800" i="1" spc="-10" dirty="0">
              <a:solidFill>
                <a:schemeClr val="tx2">
                  <a:lumMod val="60000"/>
                  <a:lumOff val="40000"/>
                </a:schemeClr>
              </a:solidFill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241300" algn="l"/>
              </a:tabLst>
            </a:pPr>
            <a:endParaRPr lang="en-GB" spc="-1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241300" algn="l"/>
              </a:tabLst>
            </a:pPr>
            <a:r>
              <a:rPr lang="en-GB" sz="1800" spc="-10" dirty="0">
                <a:latin typeface="Calibri"/>
                <a:cs typeface="Calibri"/>
              </a:rPr>
              <a:t>To enable additional Plugins, choose </a:t>
            </a:r>
          </a:p>
          <a:p>
            <a:pPr marL="12700" lvl="6">
              <a:spcBef>
                <a:spcPts val="760"/>
              </a:spcBef>
              <a:tabLst>
                <a:tab pos="241300" algn="l"/>
              </a:tabLst>
            </a:pPr>
            <a:r>
              <a:rPr lang="en-GB" spc="-1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		</a:t>
            </a:r>
            <a:r>
              <a:rPr lang="en-GB" i="1" spc="-1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Help › Update…, then click the “Manage update sites” button.</a:t>
            </a:r>
            <a:endParaRPr lang="en-GB" sz="1800" spc="-1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  <a:tabLst>
                <a:tab pos="241300" algn="l"/>
              </a:tabLst>
            </a:pPr>
            <a:r>
              <a:rPr lang="en-GB" spc="-10" dirty="0">
                <a:latin typeface="Calibri"/>
                <a:cs typeface="Calibri"/>
              </a:rPr>
              <a:t>Please activate the following update sites</a:t>
            </a: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lang="en-GB" spc="-10" dirty="0" err="1">
                <a:latin typeface="Calibri"/>
                <a:cs typeface="Calibri"/>
              </a:rPr>
              <a:t>MorpholibJ</a:t>
            </a:r>
            <a:endParaRPr lang="en-GB" spc="-1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lang="en-GB" sz="1800" spc="-10" dirty="0">
                <a:latin typeface="Calibri"/>
                <a:cs typeface="Calibri"/>
              </a:rPr>
              <a:t>3D image suite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82026B-0693-F314-9DC1-03ADFF2B4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3987800"/>
            <a:ext cx="21590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DE92D-7A10-E3CE-ECA9-D56298DC2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39" y="610361"/>
            <a:ext cx="8735695" cy="677108"/>
          </a:xfrm>
        </p:spPr>
        <p:txBody>
          <a:bodyPr/>
          <a:lstStyle/>
          <a:p>
            <a:r>
              <a:rPr lang="en-GB" dirty="0"/>
              <a:t>Common steps in image analysis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5DDAF6F-3A0E-F5DC-F4A2-9C7513EE55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9953406"/>
              </p:ext>
            </p:extLst>
          </p:nvPr>
        </p:nvGraphicFramePr>
        <p:xfrm>
          <a:off x="787400" y="1246322"/>
          <a:ext cx="10617200" cy="5001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4C6268-D439-DFA4-B711-3835D13213B9}"/>
              </a:ext>
            </a:extLst>
          </p:cNvPr>
          <p:cNvCxnSpPr/>
          <p:nvPr/>
        </p:nvCxnSpPr>
        <p:spPr>
          <a:xfrm>
            <a:off x="3886200" y="2895600"/>
            <a:ext cx="4419600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10AAF89-DB39-2C41-64C3-FEA4EF05F5C7}"/>
              </a:ext>
            </a:extLst>
          </p:cNvPr>
          <p:cNvSpPr txBox="1"/>
          <p:nvPr/>
        </p:nvSpPr>
        <p:spPr>
          <a:xfrm>
            <a:off x="5029200" y="252626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processing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1541E4-4CCA-D5C8-168F-5797889C5816}"/>
              </a:ext>
            </a:extLst>
          </p:cNvPr>
          <p:cNvCxnSpPr>
            <a:cxnSpLocks/>
          </p:cNvCxnSpPr>
          <p:nvPr/>
        </p:nvCxnSpPr>
        <p:spPr>
          <a:xfrm>
            <a:off x="9448800" y="2895600"/>
            <a:ext cx="1905000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05C9E25-4DEF-17D6-50F1-496E19027DC7}"/>
              </a:ext>
            </a:extLst>
          </p:cNvPr>
          <p:cNvSpPr txBox="1"/>
          <p:nvPr/>
        </p:nvSpPr>
        <p:spPr>
          <a:xfrm>
            <a:off x="9525000" y="252626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analysis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1F5B87F9-5A5D-89D0-F10F-A1281B5FD190}"/>
              </a:ext>
            </a:extLst>
          </p:cNvPr>
          <p:cNvSpPr/>
          <p:nvPr/>
        </p:nvSpPr>
        <p:spPr>
          <a:xfrm rot="16200000">
            <a:off x="5758715" y="-193576"/>
            <a:ext cx="677109" cy="10360661"/>
          </a:xfrm>
          <a:prstGeom prst="lef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4BEE40-6CA4-32DD-75E7-4760C9810274}"/>
              </a:ext>
            </a:extLst>
          </p:cNvPr>
          <p:cNvSpPr txBox="1"/>
          <p:nvPr/>
        </p:nvSpPr>
        <p:spPr>
          <a:xfrm>
            <a:off x="3505200" y="5486400"/>
            <a:ext cx="6323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23232"/>
                </a:solidFill>
                <a:effectLst/>
                <a:latin typeface="-apple-system"/>
              </a:rPr>
              <a:t>Extraction of useful information from microscopy images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3633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95c6060d-c47e-49ff-bd70-27dea493f241}" enabled="0" method="" siteId="{95c6060d-c47e-49ff-bd70-27dea493f241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3043</TotalTime>
  <Words>2913</Words>
  <Application>Microsoft Macintosh PowerPoint</Application>
  <PresentationFormat>Widescreen</PresentationFormat>
  <Paragraphs>521</Paragraphs>
  <Slides>54</Slides>
  <Notes>24</Notes>
  <HiddenSlides>11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-apple-system</vt:lpstr>
      <vt:lpstr>Arial</vt:lpstr>
      <vt:lpstr>ArialMT</vt:lpstr>
      <vt:lpstr>BlinkMacSystemFont</vt:lpstr>
      <vt:lpstr>Calibri</vt:lpstr>
      <vt:lpstr>Gautami</vt:lpstr>
      <vt:lpstr>Helvetica Neue</vt:lpstr>
      <vt:lpstr>MuseoSans</vt:lpstr>
      <vt:lpstr>Roboto</vt:lpstr>
      <vt:lpstr>Office Theme</vt:lpstr>
      <vt:lpstr>WELCOME!  Please install Fiji: https://fiji.sc/ </vt:lpstr>
      <vt:lpstr>Image analysis in immunology</vt:lpstr>
      <vt:lpstr>Image analysis in immunology</vt:lpstr>
      <vt:lpstr>Image analysis in immunology</vt:lpstr>
      <vt:lpstr>Image analysis using FIJI   Joanna Pylvänäinen  joanna.pylvanainen@abo.fi  Imaging in immunology course 2024</vt:lpstr>
      <vt:lpstr>Contents</vt:lpstr>
      <vt:lpstr>What is Fiji?? </vt:lpstr>
      <vt:lpstr>Check settings and install more Fiji Plugins</vt:lpstr>
      <vt:lpstr>Common steps in image analysis</vt:lpstr>
      <vt:lpstr>Image analysis pipelines</vt:lpstr>
      <vt:lpstr>Common steps in image analysis</vt:lpstr>
      <vt:lpstr>What is an image?</vt:lpstr>
      <vt:lpstr>Bit depth</vt:lpstr>
      <vt:lpstr>Image dimensionality</vt:lpstr>
      <vt:lpstr>Image dimensionality</vt:lpstr>
      <vt:lpstr>Open image and inspect</vt:lpstr>
      <vt:lpstr>Look up tables (LUTs)</vt:lpstr>
      <vt:lpstr>Channel merging</vt:lpstr>
      <vt:lpstr>N-dimensional images</vt:lpstr>
      <vt:lpstr>Image calibration</vt:lpstr>
      <vt:lpstr>Image calibration</vt:lpstr>
      <vt:lpstr>Common steps in image analysis</vt:lpstr>
      <vt:lpstr>Image filtering</vt:lpstr>
      <vt:lpstr>Linear filter demo</vt:lpstr>
      <vt:lpstr>Noise reduction</vt:lpstr>
      <vt:lpstr>Correct uneven background</vt:lpstr>
      <vt:lpstr>Common steps in image analysis</vt:lpstr>
      <vt:lpstr>Line measurement</vt:lpstr>
      <vt:lpstr>Basic measurements</vt:lpstr>
      <vt:lpstr>Intensity measurements</vt:lpstr>
      <vt:lpstr>Common steps in image analysis</vt:lpstr>
      <vt:lpstr>Segmentation</vt:lpstr>
      <vt:lpstr>Manual thresholding vs. auto-thresholding</vt:lpstr>
      <vt:lpstr>Global / local thresholding</vt:lpstr>
      <vt:lpstr>Segmentation</vt:lpstr>
      <vt:lpstr>Binary operations</vt:lpstr>
      <vt:lpstr>PowerPoint Presentation</vt:lpstr>
      <vt:lpstr>CLIJ demo</vt:lpstr>
      <vt:lpstr>ROIs and particle analysis</vt:lpstr>
      <vt:lpstr>Analyze particles</vt:lpstr>
      <vt:lpstr>Exercise 1 – 3D analysis</vt:lpstr>
      <vt:lpstr>Exercise – 3D analysis</vt:lpstr>
      <vt:lpstr>PowerPoint Presentation</vt:lpstr>
      <vt:lpstr>Add scale bar in Fiji</vt:lpstr>
      <vt:lpstr>Image saving</vt:lpstr>
      <vt:lpstr>Weka segmentation</vt:lpstr>
      <vt:lpstr>PowerPoint Presentation</vt:lpstr>
      <vt:lpstr>Don’t try your luck</vt:lpstr>
      <vt:lpstr>Don’t try your luck</vt:lpstr>
      <vt:lpstr>Difficult thresholding</vt:lpstr>
      <vt:lpstr>StarDist segmentation</vt:lpstr>
      <vt:lpstr>Feature enhancement</vt:lpstr>
      <vt:lpstr>Viewing 3D images using 3D viewer</vt:lpstr>
      <vt:lpstr>Pixel size counts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microscopy</dc:title>
  <dc:creator>Joanna Pylvänäinen</dc:creator>
  <cp:lastModifiedBy>Joanna Pylvänäinen</cp:lastModifiedBy>
  <cp:revision>4</cp:revision>
  <dcterms:created xsi:type="dcterms:W3CDTF">2022-11-20T14:58:28Z</dcterms:created>
  <dcterms:modified xsi:type="dcterms:W3CDTF">2024-05-23T06:15:20Z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2022-03-03T00:00:00Z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2022-11-20T00:00:00Z</vt:filetime>
  </property>
  <property fmtid="{D5CDD505-2E9C-101B-9397-08002B2CF9AE}" pid="5" name="Producer">
    <vt:lpwstr>Microsoft® PowerPoint® for Microsoft 365</vt:lpwstr>
  </property>
</Properties>
</file>